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charts/chart2.xml" ContentType="application/vnd.openxmlformats-officedocument.drawingml.chart+xml"/>
  <Override PartName="/ppt/charts/chart1.xml" ContentType="application/vnd.openxmlformats-officedocument.drawingml.chart+xml"/>
  <Override PartName="/ppt/charts/chart3.xml" ContentType="application/vnd.openxmlformats-officedocument.drawingml.chart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9" r:id="rId3"/>
    <p:sldId id="261" r:id="rId4"/>
    <p:sldId id="260" r:id="rId5"/>
    <p:sldId id="257" r:id="rId6"/>
    <p:sldId id="258" r:id="rId7"/>
    <p:sldId id="256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ustomXml" Target="../customXml/item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UNHCRUser\Desktop\Shelter%20Reading%20of%20Temperature%20(Recovered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UNHCRUser\Desktop\Shelter%20Reading%20of%20Temperature%20(Recovered)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UNHCRUser\Desktop\Shelter%20Reading%20of%20Temperature%20(Recovered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Maximum Inside Temperatures</a:t>
            </a:r>
          </a:p>
        </c:rich>
      </c:tx>
      <c:layout>
        <c:manualLayout>
          <c:xMode val="edge"/>
          <c:yMode val="edge"/>
          <c:x val="0.26915212864500915"/>
          <c:y val="3.6435938469362078E-2"/>
        </c:manualLayout>
      </c:layout>
    </c:title>
    <c:plotArea>
      <c:layout>
        <c:manualLayout>
          <c:layoutTarget val="inner"/>
          <c:xMode val="edge"/>
          <c:yMode val="edge"/>
          <c:x val="8.1290627140121141E-2"/>
          <c:y val="0.13836281830182021"/>
          <c:w val="0.78710705368759248"/>
          <c:h val="0.69460341780924562"/>
        </c:manualLayout>
      </c:layout>
      <c:scatterChart>
        <c:scatterStyle val="smoothMarker"/>
        <c:ser>
          <c:idx val="0"/>
          <c:order val="0"/>
          <c:tx>
            <c:v>Tent</c:v>
          </c:tx>
          <c:xVal>
            <c:numRef>
              <c:f>'Daily Temperature'!$AA$53:$AA$70</c:f>
              <c:numCache>
                <c:formatCode>0.00</c:formatCode>
                <c:ptCount val="18"/>
                <c:pt idx="0">
                  <c:v>12</c:v>
                </c:pt>
                <c:pt idx="1">
                  <c:v>15</c:v>
                </c:pt>
                <c:pt idx="2">
                  <c:v>18</c:v>
                </c:pt>
                <c:pt idx="3">
                  <c:v>31</c:v>
                </c:pt>
                <c:pt idx="4">
                  <c:v>34</c:v>
                </c:pt>
                <c:pt idx="5">
                  <c:v>36</c:v>
                </c:pt>
                <c:pt idx="6">
                  <c:v>39</c:v>
                </c:pt>
                <c:pt idx="7">
                  <c:v>43</c:v>
                </c:pt>
                <c:pt idx="8">
                  <c:v>55</c:v>
                </c:pt>
                <c:pt idx="9">
                  <c:v>58</c:v>
                </c:pt>
                <c:pt idx="10">
                  <c:v>60</c:v>
                </c:pt>
                <c:pt idx="11">
                  <c:v>63</c:v>
                </c:pt>
                <c:pt idx="12">
                  <c:v>66</c:v>
                </c:pt>
                <c:pt idx="13">
                  <c:v>79</c:v>
                </c:pt>
                <c:pt idx="14">
                  <c:v>81</c:v>
                </c:pt>
                <c:pt idx="15">
                  <c:v>84</c:v>
                </c:pt>
                <c:pt idx="16">
                  <c:v>87</c:v>
                </c:pt>
                <c:pt idx="17">
                  <c:v>90</c:v>
                </c:pt>
              </c:numCache>
            </c:numRef>
          </c:xVal>
          <c:yVal>
            <c:numRef>
              <c:f>'Daily Temperature'!$AB$53:$AB$70</c:f>
              <c:numCache>
                <c:formatCode>0</c:formatCode>
                <c:ptCount val="18"/>
                <c:pt idx="0">
                  <c:v>42.7777777777778</c:v>
                </c:pt>
                <c:pt idx="1">
                  <c:v>38.333333333333336</c:v>
                </c:pt>
                <c:pt idx="2">
                  <c:v>36.666666666666664</c:v>
                </c:pt>
                <c:pt idx="3">
                  <c:v>36.111111111111107</c:v>
                </c:pt>
                <c:pt idx="4">
                  <c:v>38.888888888888886</c:v>
                </c:pt>
                <c:pt idx="5">
                  <c:v>35.555555555555557</c:v>
                </c:pt>
                <c:pt idx="6">
                  <c:v>38.888888888888886</c:v>
                </c:pt>
                <c:pt idx="7">
                  <c:v>31.111111111111111</c:v>
                </c:pt>
                <c:pt idx="8">
                  <c:v>28.888888888888889</c:v>
                </c:pt>
                <c:pt idx="9">
                  <c:v>31.111111111111111</c:v>
                </c:pt>
                <c:pt idx="10">
                  <c:v>40</c:v>
                </c:pt>
                <c:pt idx="11">
                  <c:v>33.333333333333336</c:v>
                </c:pt>
                <c:pt idx="12">
                  <c:v>30</c:v>
                </c:pt>
                <c:pt idx="13">
                  <c:v>28.888888888888889</c:v>
                </c:pt>
                <c:pt idx="14">
                  <c:v>32.222222222222221</c:v>
                </c:pt>
                <c:pt idx="15">
                  <c:v>41.111111111111107</c:v>
                </c:pt>
                <c:pt idx="16">
                  <c:v>31.111111111111111</c:v>
                </c:pt>
                <c:pt idx="17">
                  <c:v>28.888888888888889</c:v>
                </c:pt>
              </c:numCache>
            </c:numRef>
          </c:yVal>
          <c:smooth val="1"/>
        </c:ser>
        <c:ser>
          <c:idx val="1"/>
          <c:order val="1"/>
          <c:tx>
            <c:v>CGI</c:v>
          </c:tx>
          <c:xVal>
            <c:numRef>
              <c:f>'Daily Temperature'!$AA$53:$AA$70</c:f>
              <c:numCache>
                <c:formatCode>0.00</c:formatCode>
                <c:ptCount val="18"/>
                <c:pt idx="0">
                  <c:v>12</c:v>
                </c:pt>
                <c:pt idx="1">
                  <c:v>15</c:v>
                </c:pt>
                <c:pt idx="2">
                  <c:v>18</c:v>
                </c:pt>
                <c:pt idx="3">
                  <c:v>31</c:v>
                </c:pt>
                <c:pt idx="4">
                  <c:v>34</c:v>
                </c:pt>
                <c:pt idx="5">
                  <c:v>36</c:v>
                </c:pt>
                <c:pt idx="6">
                  <c:v>39</c:v>
                </c:pt>
                <c:pt idx="7">
                  <c:v>43</c:v>
                </c:pt>
                <c:pt idx="8">
                  <c:v>55</c:v>
                </c:pt>
                <c:pt idx="9">
                  <c:v>58</c:v>
                </c:pt>
                <c:pt idx="10">
                  <c:v>60</c:v>
                </c:pt>
                <c:pt idx="11">
                  <c:v>63</c:v>
                </c:pt>
                <c:pt idx="12">
                  <c:v>66</c:v>
                </c:pt>
                <c:pt idx="13">
                  <c:v>79</c:v>
                </c:pt>
                <c:pt idx="14">
                  <c:v>81</c:v>
                </c:pt>
                <c:pt idx="15">
                  <c:v>84</c:v>
                </c:pt>
                <c:pt idx="16">
                  <c:v>87</c:v>
                </c:pt>
                <c:pt idx="17">
                  <c:v>90</c:v>
                </c:pt>
              </c:numCache>
            </c:numRef>
          </c:xVal>
          <c:yVal>
            <c:numRef>
              <c:f>'Daily Temperature'!$AC$53:$AC$70</c:f>
              <c:numCache>
                <c:formatCode>0</c:formatCode>
                <c:ptCount val="18"/>
                <c:pt idx="0">
                  <c:v>35.555555555555557</c:v>
                </c:pt>
                <c:pt idx="1">
                  <c:v>36.666666666666664</c:v>
                </c:pt>
                <c:pt idx="2">
                  <c:v>35.555555555555557</c:v>
                </c:pt>
                <c:pt idx="3">
                  <c:v>36.111111111111107</c:v>
                </c:pt>
                <c:pt idx="4">
                  <c:v>38.888888888888886</c:v>
                </c:pt>
                <c:pt idx="5">
                  <c:v>36.666666666666664</c:v>
                </c:pt>
                <c:pt idx="6">
                  <c:v>41.111111111111107</c:v>
                </c:pt>
                <c:pt idx="7">
                  <c:v>28.888888888888889</c:v>
                </c:pt>
                <c:pt idx="8">
                  <c:v>32.777777777777779</c:v>
                </c:pt>
                <c:pt idx="9">
                  <c:v>32.222222222222221</c:v>
                </c:pt>
                <c:pt idx="10">
                  <c:v>32.222222222222221</c:v>
                </c:pt>
                <c:pt idx="11">
                  <c:v>32.222222222222221</c:v>
                </c:pt>
                <c:pt idx="12">
                  <c:v>32.222222222222221</c:v>
                </c:pt>
                <c:pt idx="13">
                  <c:v>33.333333333333336</c:v>
                </c:pt>
                <c:pt idx="14">
                  <c:v>34.444444444444443</c:v>
                </c:pt>
                <c:pt idx="15">
                  <c:v>30.555555555555554</c:v>
                </c:pt>
                <c:pt idx="16">
                  <c:v>30</c:v>
                </c:pt>
                <c:pt idx="17">
                  <c:v>31.111111111111111</c:v>
                </c:pt>
              </c:numCache>
            </c:numRef>
          </c:yVal>
          <c:smooth val="1"/>
        </c:ser>
        <c:axId val="72594944"/>
        <c:axId val="90597248"/>
      </c:scatterChart>
      <c:valAx>
        <c:axId val="7259494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Hours</a:t>
                </a:r>
              </a:p>
            </c:rich>
          </c:tx>
          <c:layout/>
        </c:title>
        <c:numFmt formatCode="#,##0.00" sourceLinked="0"/>
        <c:majorTickMark val="none"/>
        <c:tickLblPos val="nextTo"/>
        <c:crossAx val="90597248"/>
        <c:crosses val="autoZero"/>
        <c:crossBetween val="midCat"/>
      </c:valAx>
      <c:valAx>
        <c:axId val="90597248"/>
        <c:scaling>
          <c:orientation val="minMax"/>
          <c:min val="25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Difference In</a:t>
                </a:r>
                <a:r>
                  <a:rPr lang="en-US" baseline="0"/>
                  <a:t> Temperature Degree C</a:t>
                </a:r>
                <a:endParaRPr lang="en-US"/>
              </a:p>
            </c:rich>
          </c:tx>
          <c:layout/>
        </c:title>
        <c:numFmt formatCode="General" sourceLinked="0"/>
        <c:majorTickMark val="none"/>
        <c:tickLblPos val="nextTo"/>
        <c:crossAx val="72594944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87563937353877686"/>
          <c:y val="0.41980684065427204"/>
          <c:w val="9.4500906092967768E-2"/>
          <c:h val="0.10947998995075969"/>
        </c:manualLayout>
      </c:layout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 dirty="0"/>
              <a:t>Maximum Inside </a:t>
            </a:r>
            <a:r>
              <a:rPr lang="en-US" dirty="0" smtClean="0"/>
              <a:t>Temperatures With</a:t>
            </a:r>
            <a:r>
              <a:rPr lang="en-US" baseline="0" dirty="0" smtClean="0"/>
              <a:t> Outdoor</a:t>
            </a:r>
            <a:endParaRPr lang="en-US" dirty="0"/>
          </a:p>
        </c:rich>
      </c:tx>
      <c:layout>
        <c:manualLayout>
          <c:xMode val="edge"/>
          <c:yMode val="edge"/>
          <c:x val="0.26915212864500915"/>
          <c:y val="3.6435938469362064E-2"/>
        </c:manualLayout>
      </c:layout>
    </c:title>
    <c:plotArea>
      <c:layout>
        <c:manualLayout>
          <c:layoutTarget val="inner"/>
          <c:xMode val="edge"/>
          <c:yMode val="edge"/>
          <c:x val="8.1290627140121141E-2"/>
          <c:y val="0.13836281830182021"/>
          <c:w val="0.78710705368759226"/>
          <c:h val="0.69460341780924562"/>
        </c:manualLayout>
      </c:layout>
      <c:scatterChart>
        <c:scatterStyle val="smoothMarker"/>
        <c:ser>
          <c:idx val="0"/>
          <c:order val="0"/>
          <c:tx>
            <c:v>Tent</c:v>
          </c:tx>
          <c:xVal>
            <c:numRef>
              <c:f>'Daily Temperature'!$AA$53:$AA$70</c:f>
              <c:numCache>
                <c:formatCode>0.00</c:formatCode>
                <c:ptCount val="18"/>
                <c:pt idx="0">
                  <c:v>12</c:v>
                </c:pt>
                <c:pt idx="1">
                  <c:v>15</c:v>
                </c:pt>
                <c:pt idx="2">
                  <c:v>18</c:v>
                </c:pt>
                <c:pt idx="3">
                  <c:v>31</c:v>
                </c:pt>
                <c:pt idx="4">
                  <c:v>34</c:v>
                </c:pt>
                <c:pt idx="5">
                  <c:v>36</c:v>
                </c:pt>
                <c:pt idx="6">
                  <c:v>39</c:v>
                </c:pt>
                <c:pt idx="7">
                  <c:v>43</c:v>
                </c:pt>
                <c:pt idx="8">
                  <c:v>55</c:v>
                </c:pt>
                <c:pt idx="9">
                  <c:v>58</c:v>
                </c:pt>
                <c:pt idx="10">
                  <c:v>60</c:v>
                </c:pt>
                <c:pt idx="11">
                  <c:v>63</c:v>
                </c:pt>
                <c:pt idx="12">
                  <c:v>66</c:v>
                </c:pt>
                <c:pt idx="13">
                  <c:v>79</c:v>
                </c:pt>
                <c:pt idx="14">
                  <c:v>81</c:v>
                </c:pt>
                <c:pt idx="15">
                  <c:v>84</c:v>
                </c:pt>
                <c:pt idx="16">
                  <c:v>87</c:v>
                </c:pt>
                <c:pt idx="17">
                  <c:v>90</c:v>
                </c:pt>
              </c:numCache>
            </c:numRef>
          </c:xVal>
          <c:yVal>
            <c:numRef>
              <c:f>'Daily Temperature'!$AB$53:$AB$70</c:f>
              <c:numCache>
                <c:formatCode>0</c:formatCode>
                <c:ptCount val="18"/>
                <c:pt idx="0">
                  <c:v>42.7777777777778</c:v>
                </c:pt>
                <c:pt idx="1">
                  <c:v>38.333333333333336</c:v>
                </c:pt>
                <c:pt idx="2">
                  <c:v>36.666666666666664</c:v>
                </c:pt>
                <c:pt idx="3">
                  <c:v>36.111111111111107</c:v>
                </c:pt>
                <c:pt idx="4">
                  <c:v>38.888888888888886</c:v>
                </c:pt>
                <c:pt idx="5">
                  <c:v>35.555555555555557</c:v>
                </c:pt>
                <c:pt idx="6">
                  <c:v>38.888888888888886</c:v>
                </c:pt>
                <c:pt idx="7">
                  <c:v>31.111111111111111</c:v>
                </c:pt>
                <c:pt idx="8">
                  <c:v>28.888888888888889</c:v>
                </c:pt>
                <c:pt idx="9">
                  <c:v>31.111111111111111</c:v>
                </c:pt>
                <c:pt idx="10">
                  <c:v>40</c:v>
                </c:pt>
                <c:pt idx="11">
                  <c:v>33.333333333333336</c:v>
                </c:pt>
                <c:pt idx="12">
                  <c:v>30</c:v>
                </c:pt>
                <c:pt idx="13">
                  <c:v>28.888888888888889</c:v>
                </c:pt>
                <c:pt idx="14">
                  <c:v>32.222222222222221</c:v>
                </c:pt>
                <c:pt idx="15">
                  <c:v>41.111111111111107</c:v>
                </c:pt>
                <c:pt idx="16">
                  <c:v>31.111111111111111</c:v>
                </c:pt>
                <c:pt idx="17">
                  <c:v>28.888888888888889</c:v>
                </c:pt>
              </c:numCache>
            </c:numRef>
          </c:yVal>
          <c:smooth val="1"/>
        </c:ser>
        <c:ser>
          <c:idx val="1"/>
          <c:order val="1"/>
          <c:tx>
            <c:v>CGI</c:v>
          </c:tx>
          <c:xVal>
            <c:numRef>
              <c:f>'Daily Temperature'!$AA$53:$AA$70</c:f>
              <c:numCache>
                <c:formatCode>0.00</c:formatCode>
                <c:ptCount val="18"/>
                <c:pt idx="0">
                  <c:v>12</c:v>
                </c:pt>
                <c:pt idx="1">
                  <c:v>15</c:v>
                </c:pt>
                <c:pt idx="2">
                  <c:v>18</c:v>
                </c:pt>
                <c:pt idx="3">
                  <c:v>31</c:v>
                </c:pt>
                <c:pt idx="4">
                  <c:v>34</c:v>
                </c:pt>
                <c:pt idx="5">
                  <c:v>36</c:v>
                </c:pt>
                <c:pt idx="6">
                  <c:v>39</c:v>
                </c:pt>
                <c:pt idx="7">
                  <c:v>43</c:v>
                </c:pt>
                <c:pt idx="8">
                  <c:v>55</c:v>
                </c:pt>
                <c:pt idx="9">
                  <c:v>58</c:v>
                </c:pt>
                <c:pt idx="10">
                  <c:v>60</c:v>
                </c:pt>
                <c:pt idx="11">
                  <c:v>63</c:v>
                </c:pt>
                <c:pt idx="12">
                  <c:v>66</c:v>
                </c:pt>
                <c:pt idx="13">
                  <c:v>79</c:v>
                </c:pt>
                <c:pt idx="14">
                  <c:v>81</c:v>
                </c:pt>
                <c:pt idx="15">
                  <c:v>84</c:v>
                </c:pt>
                <c:pt idx="16">
                  <c:v>87</c:v>
                </c:pt>
                <c:pt idx="17">
                  <c:v>90</c:v>
                </c:pt>
              </c:numCache>
            </c:numRef>
          </c:xVal>
          <c:yVal>
            <c:numRef>
              <c:f>'Daily Temperature'!$AC$53:$AC$70</c:f>
              <c:numCache>
                <c:formatCode>0</c:formatCode>
                <c:ptCount val="18"/>
                <c:pt idx="0">
                  <c:v>35.555555555555557</c:v>
                </c:pt>
                <c:pt idx="1">
                  <c:v>36.666666666666664</c:v>
                </c:pt>
                <c:pt idx="2">
                  <c:v>35.555555555555557</c:v>
                </c:pt>
                <c:pt idx="3">
                  <c:v>36.111111111111107</c:v>
                </c:pt>
                <c:pt idx="4">
                  <c:v>38.888888888888886</c:v>
                </c:pt>
                <c:pt idx="5">
                  <c:v>36.666666666666664</c:v>
                </c:pt>
                <c:pt idx="6">
                  <c:v>41.111111111111107</c:v>
                </c:pt>
                <c:pt idx="7">
                  <c:v>28.888888888888889</c:v>
                </c:pt>
                <c:pt idx="8">
                  <c:v>32.777777777777779</c:v>
                </c:pt>
                <c:pt idx="9">
                  <c:v>32.222222222222221</c:v>
                </c:pt>
                <c:pt idx="10">
                  <c:v>32.222222222222221</c:v>
                </c:pt>
                <c:pt idx="11">
                  <c:v>32.222222222222221</c:v>
                </c:pt>
                <c:pt idx="12">
                  <c:v>32.222222222222221</c:v>
                </c:pt>
                <c:pt idx="13">
                  <c:v>33.333333333333336</c:v>
                </c:pt>
                <c:pt idx="14">
                  <c:v>34.444444444444443</c:v>
                </c:pt>
                <c:pt idx="15">
                  <c:v>30.555555555555554</c:v>
                </c:pt>
                <c:pt idx="16">
                  <c:v>30</c:v>
                </c:pt>
                <c:pt idx="17">
                  <c:v>31.111111111111111</c:v>
                </c:pt>
              </c:numCache>
            </c:numRef>
          </c:yVal>
          <c:smooth val="1"/>
        </c:ser>
        <c:ser>
          <c:idx val="2"/>
          <c:order val="2"/>
          <c:tx>
            <c:v>Outdoor</c:v>
          </c:tx>
          <c:xVal>
            <c:numRef>
              <c:f>'Daily Temperature'!$AA$53:$AA$70</c:f>
              <c:numCache>
                <c:formatCode>0.00</c:formatCode>
                <c:ptCount val="18"/>
                <c:pt idx="0">
                  <c:v>12</c:v>
                </c:pt>
                <c:pt idx="1">
                  <c:v>15</c:v>
                </c:pt>
                <c:pt idx="2">
                  <c:v>18</c:v>
                </c:pt>
                <c:pt idx="3">
                  <c:v>31</c:v>
                </c:pt>
                <c:pt idx="4">
                  <c:v>34</c:v>
                </c:pt>
                <c:pt idx="5">
                  <c:v>36</c:v>
                </c:pt>
                <c:pt idx="6">
                  <c:v>39</c:v>
                </c:pt>
                <c:pt idx="7">
                  <c:v>43</c:v>
                </c:pt>
                <c:pt idx="8">
                  <c:v>55</c:v>
                </c:pt>
                <c:pt idx="9">
                  <c:v>58</c:v>
                </c:pt>
                <c:pt idx="10">
                  <c:v>60</c:v>
                </c:pt>
                <c:pt idx="11">
                  <c:v>63</c:v>
                </c:pt>
                <c:pt idx="12">
                  <c:v>66</c:v>
                </c:pt>
                <c:pt idx="13">
                  <c:v>79</c:v>
                </c:pt>
                <c:pt idx="14">
                  <c:v>81</c:v>
                </c:pt>
                <c:pt idx="15">
                  <c:v>84</c:v>
                </c:pt>
                <c:pt idx="16">
                  <c:v>87</c:v>
                </c:pt>
                <c:pt idx="17">
                  <c:v>90</c:v>
                </c:pt>
              </c:numCache>
            </c:numRef>
          </c:xVal>
          <c:yVal>
            <c:numRef>
              <c:f>'Daily Temperature'!$AD$53:$AD$70</c:f>
              <c:numCache>
                <c:formatCode>0</c:formatCode>
                <c:ptCount val="18"/>
                <c:pt idx="0">
                  <c:v>43.333333333333336</c:v>
                </c:pt>
                <c:pt idx="1">
                  <c:v>38.888888888888886</c:v>
                </c:pt>
                <c:pt idx="2">
                  <c:v>32.222222222222221</c:v>
                </c:pt>
                <c:pt idx="3">
                  <c:v>38.888888888888886</c:v>
                </c:pt>
                <c:pt idx="4">
                  <c:v>33.333333333333336</c:v>
                </c:pt>
                <c:pt idx="5">
                  <c:v>41.111111111111107</c:v>
                </c:pt>
                <c:pt idx="6">
                  <c:v>41.111111111111107</c:v>
                </c:pt>
                <c:pt idx="7">
                  <c:v>30</c:v>
                </c:pt>
                <c:pt idx="8">
                  <c:v>30</c:v>
                </c:pt>
                <c:pt idx="9">
                  <c:v>36.666666666666664</c:v>
                </c:pt>
                <c:pt idx="10">
                  <c:v>40</c:v>
                </c:pt>
                <c:pt idx="11">
                  <c:v>37.777777777777779</c:v>
                </c:pt>
                <c:pt idx="12">
                  <c:v>31.111111111111111</c:v>
                </c:pt>
                <c:pt idx="13">
                  <c:v>30</c:v>
                </c:pt>
                <c:pt idx="14">
                  <c:v>35.555555555555557</c:v>
                </c:pt>
                <c:pt idx="15">
                  <c:v>38.888888888888886</c:v>
                </c:pt>
                <c:pt idx="16">
                  <c:v>38.333333333333336</c:v>
                </c:pt>
                <c:pt idx="17">
                  <c:v>29.444444444444443</c:v>
                </c:pt>
              </c:numCache>
            </c:numRef>
          </c:yVal>
          <c:smooth val="1"/>
        </c:ser>
        <c:axId val="90662016"/>
        <c:axId val="90664320"/>
      </c:scatterChart>
      <c:valAx>
        <c:axId val="9066201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Hours</a:t>
                </a:r>
              </a:p>
            </c:rich>
          </c:tx>
          <c:layout/>
        </c:title>
        <c:numFmt formatCode="#,##0.00" sourceLinked="0"/>
        <c:majorTickMark val="none"/>
        <c:tickLblPos val="nextTo"/>
        <c:crossAx val="90664320"/>
        <c:crosses val="autoZero"/>
        <c:crossBetween val="midCat"/>
      </c:valAx>
      <c:valAx>
        <c:axId val="90664320"/>
        <c:scaling>
          <c:orientation val="minMax"/>
          <c:min val="25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Difference In</a:t>
                </a:r>
                <a:r>
                  <a:rPr lang="en-US" baseline="0"/>
                  <a:t> Temperature Degree C</a:t>
                </a:r>
                <a:endParaRPr lang="en-US"/>
              </a:p>
            </c:rich>
          </c:tx>
          <c:layout/>
        </c:title>
        <c:numFmt formatCode="General" sourceLinked="0"/>
        <c:majorTickMark val="none"/>
        <c:tickLblPos val="nextTo"/>
        <c:crossAx val="90662016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87563937353877663"/>
          <c:y val="0.41980684065427193"/>
          <c:w val="9.4500906092967754E-2"/>
          <c:h val="0.10947998995075969"/>
        </c:manualLayout>
      </c:layout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Differnce In Temperature</a:t>
            </a:r>
            <a:r>
              <a:rPr lang="en-US" baseline="0"/>
              <a:t> Between Tent and Ventilated CGI Shelter</a:t>
            </a:r>
          </a:p>
          <a:p>
            <a:pPr>
              <a:defRPr/>
            </a:pPr>
            <a:r>
              <a:rPr lang="en-US" sz="1200" baseline="0"/>
              <a:t>(Negative figues mean CGI is cooler than tent)</a:t>
            </a:r>
            <a:endParaRPr lang="en-US" sz="1200"/>
          </a:p>
        </c:rich>
      </c:tx>
      <c:layout>
        <c:manualLayout>
          <c:xMode val="edge"/>
          <c:yMode val="edge"/>
          <c:x val="0.12304390724565113"/>
          <c:y val="2.3330515845257648E-2"/>
        </c:manualLayout>
      </c:layout>
    </c:title>
    <c:plotArea>
      <c:layout>
        <c:manualLayout>
          <c:layoutTarget val="inner"/>
          <c:xMode val="edge"/>
          <c:yMode val="edge"/>
          <c:x val="0.15033071153072525"/>
          <c:y val="0.13836281830182021"/>
          <c:w val="0.71806692913385828"/>
          <c:h val="0.78109908136482964"/>
        </c:manualLayout>
      </c:layout>
      <c:scatterChart>
        <c:scatterStyle val="smoothMarker"/>
        <c:ser>
          <c:idx val="1"/>
          <c:order val="0"/>
          <c:tx>
            <c:strRef>
              <c:f>'Daily Temperature'!$AB$10</c:f>
              <c:strCache>
                <c:ptCount val="1"/>
                <c:pt idx="0">
                  <c:v>Day 3</c:v>
                </c:pt>
              </c:strCache>
            </c:strRef>
          </c:tx>
          <c:xVal>
            <c:numRef>
              <c:f>'Daily Temperature'!$Z$11:$Z$15</c:f>
              <c:numCache>
                <c:formatCode>hh:mm:ss;@</c:formatCode>
                <c:ptCount val="5"/>
                <c:pt idx="0">
                  <c:v>0.29166666666666669</c:v>
                </c:pt>
                <c:pt idx="1">
                  <c:v>0.41666666666666669</c:v>
                </c:pt>
                <c:pt idx="2">
                  <c:v>0.5</c:v>
                </c:pt>
                <c:pt idx="3">
                  <c:v>0.625</c:v>
                </c:pt>
                <c:pt idx="4">
                  <c:v>0.75</c:v>
                </c:pt>
              </c:numCache>
            </c:numRef>
          </c:xVal>
          <c:yVal>
            <c:numRef>
              <c:f>'Daily Temperature'!$AB$11:$AB$15</c:f>
              <c:numCache>
                <c:formatCode>0</c:formatCode>
                <c:ptCount val="5"/>
                <c:pt idx="0">
                  <c:v>3.8888888888888893</c:v>
                </c:pt>
                <c:pt idx="1">
                  <c:v>1.1111111111111107</c:v>
                </c:pt>
                <c:pt idx="2">
                  <c:v>-7.7777777777777786</c:v>
                </c:pt>
                <c:pt idx="3">
                  <c:v>-1.1111111111111143</c:v>
                </c:pt>
                <c:pt idx="4">
                  <c:v>2.2222222222222214</c:v>
                </c:pt>
              </c:numCache>
            </c:numRef>
          </c:yVal>
          <c:smooth val="1"/>
        </c:ser>
        <c:ser>
          <c:idx val="0"/>
          <c:order val="1"/>
          <c:tx>
            <c:strRef>
              <c:f>'Daily Temperature'!$AA$10</c:f>
              <c:strCache>
                <c:ptCount val="1"/>
                <c:pt idx="0">
                  <c:v>Day 2</c:v>
                </c:pt>
              </c:strCache>
            </c:strRef>
          </c:tx>
          <c:xVal>
            <c:numRef>
              <c:f>'Daily Temperature'!$Z$11:$Z$15</c:f>
              <c:numCache>
                <c:formatCode>hh:mm:ss;@</c:formatCode>
                <c:ptCount val="5"/>
                <c:pt idx="0">
                  <c:v>0.29166666666666669</c:v>
                </c:pt>
                <c:pt idx="1">
                  <c:v>0.41666666666666669</c:v>
                </c:pt>
                <c:pt idx="2">
                  <c:v>0.5</c:v>
                </c:pt>
                <c:pt idx="3">
                  <c:v>0.625</c:v>
                </c:pt>
                <c:pt idx="4">
                  <c:v>0.75</c:v>
                </c:pt>
              </c:numCache>
            </c:numRef>
          </c:xVal>
          <c:yVal>
            <c:numRef>
              <c:f>'Daily Temperature'!$AA$11:$AA$15</c:f>
              <c:numCache>
                <c:formatCode>0</c:formatCode>
                <c:ptCount val="5"/>
                <c:pt idx="0">
                  <c:v>0</c:v>
                </c:pt>
                <c:pt idx="1">
                  <c:v>0</c:v>
                </c:pt>
                <c:pt idx="2">
                  <c:v>1.1111111111111072</c:v>
                </c:pt>
                <c:pt idx="3">
                  <c:v>2.2222222222222214</c:v>
                </c:pt>
                <c:pt idx="4">
                  <c:v>-2.2222222222222214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'Daily Temperature'!$AC$10</c:f>
              <c:strCache>
                <c:ptCount val="1"/>
                <c:pt idx="0">
                  <c:v>Day 4</c:v>
                </c:pt>
              </c:strCache>
            </c:strRef>
          </c:tx>
          <c:xVal>
            <c:numRef>
              <c:f>'Daily Temperature'!$Z$11:$Z$15</c:f>
              <c:numCache>
                <c:formatCode>hh:mm:ss;@</c:formatCode>
                <c:ptCount val="5"/>
                <c:pt idx="0">
                  <c:v>0.29166666666666669</c:v>
                </c:pt>
                <c:pt idx="1">
                  <c:v>0.41666666666666669</c:v>
                </c:pt>
                <c:pt idx="2">
                  <c:v>0.5</c:v>
                </c:pt>
                <c:pt idx="3">
                  <c:v>0.625</c:v>
                </c:pt>
                <c:pt idx="4">
                  <c:v>0.75</c:v>
                </c:pt>
              </c:numCache>
            </c:numRef>
          </c:xVal>
          <c:yVal>
            <c:numRef>
              <c:f>'Daily Temperature'!$AC$11:$AC$15</c:f>
              <c:numCache>
                <c:formatCode>0</c:formatCode>
                <c:ptCount val="5"/>
                <c:pt idx="0">
                  <c:v>4.4444444444444464</c:v>
                </c:pt>
                <c:pt idx="1">
                  <c:v>2.2222222222222214</c:v>
                </c:pt>
                <c:pt idx="2">
                  <c:v>-10.555555555555554</c:v>
                </c:pt>
                <c:pt idx="3">
                  <c:v>-1.1111111111111107</c:v>
                </c:pt>
                <c:pt idx="4">
                  <c:v>2.2222222222222214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'Daily Temperature'!$AD$10</c:f>
              <c:strCache>
                <c:ptCount val="1"/>
                <c:pt idx="0">
                  <c:v>Day 1</c:v>
                </c:pt>
              </c:strCache>
            </c:strRef>
          </c:tx>
          <c:xVal>
            <c:numRef>
              <c:f>'Daily Temperature'!$Z$11:$Z$15</c:f>
              <c:numCache>
                <c:formatCode>hh:mm:ss;@</c:formatCode>
                <c:ptCount val="5"/>
                <c:pt idx="0">
                  <c:v>0.29166666666666669</c:v>
                </c:pt>
                <c:pt idx="1">
                  <c:v>0.41666666666666669</c:v>
                </c:pt>
                <c:pt idx="2">
                  <c:v>0.5</c:v>
                </c:pt>
                <c:pt idx="3">
                  <c:v>0.625</c:v>
                </c:pt>
                <c:pt idx="4">
                  <c:v>0.75</c:v>
                </c:pt>
              </c:numCache>
            </c:numRef>
          </c:xVal>
          <c:yVal>
            <c:numRef>
              <c:f>'Daily Temperature'!$AD$11:$AD$15</c:f>
              <c:numCache>
                <c:formatCode>0</c:formatCode>
                <c:ptCount val="5"/>
                <c:pt idx="0">
                  <c:v>0</c:v>
                </c:pt>
                <c:pt idx="1">
                  <c:v>0</c:v>
                </c:pt>
                <c:pt idx="2">
                  <c:v>-7</c:v>
                </c:pt>
                <c:pt idx="3">
                  <c:v>-2</c:v>
                </c:pt>
                <c:pt idx="4">
                  <c:v>-1</c:v>
                </c:pt>
              </c:numCache>
            </c:numRef>
          </c:yVal>
          <c:smooth val="1"/>
        </c:ser>
        <c:axId val="70108288"/>
        <c:axId val="70110208"/>
      </c:scatterChart>
      <c:valAx>
        <c:axId val="70108288"/>
        <c:scaling>
          <c:orientation val="minMax"/>
          <c:max val="0.8"/>
          <c:min val="0.20833330000000011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Time of Day</a:t>
                </a:r>
              </a:p>
            </c:rich>
          </c:tx>
          <c:layout/>
        </c:title>
        <c:numFmt formatCode="hh:mm;@" sourceLinked="0"/>
        <c:majorTickMark val="none"/>
        <c:tickLblPos val="nextTo"/>
        <c:crossAx val="70110208"/>
        <c:crosses val="autoZero"/>
        <c:crossBetween val="midCat"/>
        <c:majorUnit val="8.3333333000000023E-2"/>
      </c:valAx>
      <c:valAx>
        <c:axId val="70110208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Difference In</a:t>
                </a:r>
                <a:r>
                  <a:rPr lang="en-US" baseline="0"/>
                  <a:t> Temperature Degree C</a:t>
                </a:r>
                <a:endParaRPr lang="en-US"/>
              </a:p>
            </c:rich>
          </c:tx>
          <c:layout/>
        </c:title>
        <c:numFmt formatCode="General" sourceLinked="0"/>
        <c:majorTickMark val="none"/>
        <c:tickLblPos val="nextTo"/>
        <c:crossAx val="70108288"/>
        <c:crosses val="autoZero"/>
        <c:crossBetween val="midCat"/>
      </c:valAx>
    </c:plotArea>
    <c:legend>
      <c:legendPos val="r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4784D-F38D-4C01-AF3E-2F45C4AE1CFD}" type="datetimeFigureOut">
              <a:rPr lang="en-US" smtClean="0"/>
              <a:t>4/27/2011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0C8E-A92D-4427-857F-AFD3EB7E11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4784D-F38D-4C01-AF3E-2F45C4AE1CFD}" type="datetimeFigureOut">
              <a:rPr lang="en-US" smtClean="0"/>
              <a:t>4/27/2011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0C8E-A92D-4427-857F-AFD3EB7E11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4784D-F38D-4C01-AF3E-2F45C4AE1CFD}" type="datetimeFigureOut">
              <a:rPr lang="en-US" smtClean="0"/>
              <a:t>4/27/2011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0C8E-A92D-4427-857F-AFD3EB7E11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4784D-F38D-4C01-AF3E-2F45C4AE1CFD}" type="datetimeFigureOut">
              <a:rPr lang="en-US" smtClean="0"/>
              <a:t>4/27/2011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0C8E-A92D-4427-857F-AFD3EB7E11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4784D-F38D-4C01-AF3E-2F45C4AE1CFD}" type="datetimeFigureOut">
              <a:rPr lang="en-US" smtClean="0"/>
              <a:t>4/27/2011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0C8E-A92D-4427-857F-AFD3EB7E11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4784D-F38D-4C01-AF3E-2F45C4AE1CFD}" type="datetimeFigureOut">
              <a:rPr lang="en-US" smtClean="0"/>
              <a:t>4/27/2011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0C8E-A92D-4427-857F-AFD3EB7E11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4784D-F38D-4C01-AF3E-2F45C4AE1CFD}" type="datetimeFigureOut">
              <a:rPr lang="en-US" smtClean="0"/>
              <a:t>4/27/2011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0C8E-A92D-4427-857F-AFD3EB7E11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4784D-F38D-4C01-AF3E-2F45C4AE1CFD}" type="datetimeFigureOut">
              <a:rPr lang="en-US" smtClean="0"/>
              <a:t>4/27/2011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0C8E-A92D-4427-857F-AFD3EB7E11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4784D-F38D-4C01-AF3E-2F45C4AE1CFD}" type="datetimeFigureOut">
              <a:rPr lang="en-US" smtClean="0"/>
              <a:t>4/27/2011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0C8E-A92D-4427-857F-AFD3EB7E11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4784D-F38D-4C01-AF3E-2F45C4AE1CFD}" type="datetimeFigureOut">
              <a:rPr lang="en-US" smtClean="0"/>
              <a:t>4/27/2011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0C8E-A92D-4427-857F-AFD3EB7E11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4784D-F38D-4C01-AF3E-2F45C4AE1CFD}" type="datetimeFigureOut">
              <a:rPr lang="en-US" smtClean="0"/>
              <a:t>4/27/2011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0C8E-A92D-4427-857F-AFD3EB7E11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4784D-F38D-4C01-AF3E-2F45C4AE1CFD}" type="datetimeFigureOut">
              <a:rPr lang="en-US" smtClean="0"/>
              <a:t>4/27/2011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20C8E-A92D-4427-857F-AFD3EB7E11E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Purpose of </a:t>
            </a:r>
            <a:r>
              <a:rPr lang="en-GB" dirty="0"/>
              <a:t>t</a:t>
            </a:r>
            <a:r>
              <a:rPr lang="en-GB" dirty="0" smtClean="0"/>
              <a:t>he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i="1" dirty="0"/>
              <a:t>“Is there a viable alternative to tents in </a:t>
            </a:r>
            <a:r>
              <a:rPr lang="en-GB" i="1" dirty="0" err="1"/>
              <a:t>Puntland</a:t>
            </a:r>
            <a:r>
              <a:rPr lang="en-GB" i="1" dirty="0"/>
              <a:t> as a transitional shelter solution?”  </a:t>
            </a:r>
            <a:endParaRPr lang="en-GB" i="1" dirty="0" smtClean="0"/>
          </a:p>
          <a:p>
            <a:pPr>
              <a:buNone/>
            </a:pPr>
            <a:endParaRPr lang="en-GB" i="1" dirty="0"/>
          </a:p>
          <a:p>
            <a:pPr marL="0" indent="0">
              <a:buNone/>
            </a:pPr>
            <a:r>
              <a:rPr lang="en-GB" dirty="0" smtClean="0"/>
              <a:t>This is Phase 1, Phase 2 will be more field testing in Bossaso.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Tents will always have their place in Somalia.</a:t>
            </a:r>
          </a:p>
          <a:p>
            <a:pPr>
              <a:buNone/>
            </a:pPr>
            <a:endParaRPr lang="en-GB" i="1" dirty="0" smtClean="0"/>
          </a:p>
          <a:p>
            <a:pPr>
              <a:buNone/>
            </a:pPr>
            <a:endParaRPr lang="en-GB" i="1" dirty="0"/>
          </a:p>
          <a:p>
            <a:pPr>
              <a:buNone/>
            </a:pP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714348" y="1643050"/>
          <a:ext cx="7929615" cy="3903122"/>
        </p:xfrm>
        <a:graphic>
          <a:graphicData uri="http://schemas.openxmlformats.org/drawingml/2006/table">
            <a:tbl>
              <a:tblPr/>
              <a:tblGrid>
                <a:gridCol w="1596798"/>
                <a:gridCol w="1309228"/>
                <a:gridCol w="1363605"/>
                <a:gridCol w="914996"/>
                <a:gridCol w="914996"/>
                <a:gridCol w="914996"/>
                <a:gridCol w="914996"/>
              </a:tblGrid>
              <a:tr h="7143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b="1" dirty="0">
                          <a:latin typeface="Arial"/>
                          <a:ea typeface="Times New Roman"/>
                        </a:rPr>
                        <a:t>CONCERN / ISSUE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b="1" dirty="0">
                          <a:latin typeface="Arial"/>
                          <a:ea typeface="Times New Roman"/>
                        </a:rPr>
                        <a:t>TOTAL SCORE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b="1">
                          <a:latin typeface="Arial"/>
                          <a:ea typeface="Times New Roman"/>
                        </a:rPr>
                        <a:t>AVERAGE SCORE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b="1">
                          <a:latin typeface="Arial"/>
                          <a:ea typeface="Times New Roman"/>
                        </a:rPr>
                        <a:t>FEMALE SCORE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b="1">
                          <a:latin typeface="Arial"/>
                          <a:ea typeface="Times New Roman"/>
                        </a:rPr>
                        <a:t>FEMALE AVERAGE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b="1">
                          <a:latin typeface="Arial"/>
                          <a:ea typeface="Times New Roman"/>
                        </a:rPr>
                        <a:t>MALE SCORE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b="1">
                          <a:latin typeface="Arial"/>
                          <a:ea typeface="Times New Roman"/>
                        </a:rPr>
                        <a:t>AVERAGE MALE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</a:tr>
              <a:tr h="526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</a:rPr>
                        <a:t>Fire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21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b="1">
                          <a:solidFill>
                            <a:srgbClr val="FF0000"/>
                          </a:solidFill>
                          <a:latin typeface="Arial"/>
                          <a:ea typeface="Times New Roman"/>
                        </a:rPr>
                        <a:t>2.1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16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2.7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5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b="1">
                          <a:solidFill>
                            <a:srgbClr val="FF0000"/>
                          </a:solidFill>
                          <a:latin typeface="Arial"/>
                          <a:ea typeface="Times New Roman"/>
                        </a:rPr>
                        <a:t>1.3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Theft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29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2.9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13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b="1">
                          <a:solidFill>
                            <a:srgbClr val="FF0000"/>
                          </a:solidFill>
                          <a:latin typeface="Arial"/>
                          <a:ea typeface="Times New Roman"/>
                        </a:rPr>
                        <a:t>2.2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12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3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85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</a:rPr>
                        <a:t>Leaks / flooding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30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3.0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18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3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12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3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</a:rPr>
                        <a:t>Privacy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35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3.5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19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3.2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16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4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</a:rPr>
                        <a:t>Ventilation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41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4.1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17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2.8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24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b="1">
                          <a:solidFill>
                            <a:srgbClr val="FF0000"/>
                          </a:solidFill>
                          <a:latin typeface="Arial"/>
                          <a:ea typeface="Times New Roman"/>
                        </a:rPr>
                        <a:t>6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</a:rPr>
                        <a:t>Heat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42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b="1">
                          <a:solidFill>
                            <a:srgbClr val="FF0000"/>
                          </a:solidFill>
                          <a:latin typeface="Arial"/>
                          <a:ea typeface="Times New Roman"/>
                        </a:rPr>
                        <a:t>4.2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27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b="1">
                          <a:solidFill>
                            <a:srgbClr val="FF0000"/>
                          </a:solidFill>
                          <a:latin typeface="Arial"/>
                          <a:ea typeface="Times New Roman"/>
                        </a:rPr>
                        <a:t>4.5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15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</a:rPr>
                        <a:t>3.8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1643042" y="571480"/>
            <a:ext cx="52864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Q: List </a:t>
            </a:r>
            <a:r>
              <a:rPr lang="en-GB" dirty="0"/>
              <a:t>in priority order of importance – what are your most important concerns for your shelter: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SC002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-90662" y="733549"/>
            <a:ext cx="5000658" cy="4105019"/>
          </a:xfrm>
        </p:spPr>
      </p:pic>
      <p:pic>
        <p:nvPicPr>
          <p:cNvPr id="5" name="Picture 4" descr="DSC002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4298154" y="916763"/>
            <a:ext cx="5048285" cy="378621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14351" y="1357296"/>
          <a:ext cx="7715300" cy="4071966"/>
        </p:xfrm>
        <a:graphic>
          <a:graphicData uri="http://schemas.openxmlformats.org/drawingml/2006/table">
            <a:tbl>
              <a:tblPr/>
              <a:tblGrid>
                <a:gridCol w="701236"/>
                <a:gridCol w="701236"/>
                <a:gridCol w="701236"/>
                <a:gridCol w="701236"/>
                <a:gridCol w="701236"/>
                <a:gridCol w="702088"/>
                <a:gridCol w="701236"/>
                <a:gridCol w="701236"/>
                <a:gridCol w="701236"/>
                <a:gridCol w="701236"/>
                <a:gridCol w="702088"/>
              </a:tblGrid>
              <a:tr h="6786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Rank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M1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M 2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M 3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M 4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F 1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F 2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F 3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F 4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</a:rPr>
                        <a:t>F 5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F 6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</a:tr>
              <a:tr h="6786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1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CGI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CGI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CGI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CGI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CGI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CGI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CGI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CGI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CGI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CGI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86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2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solidFill>
                            <a:srgbClr val="FF0000"/>
                          </a:solidFill>
                          <a:latin typeface="Arial"/>
                          <a:ea typeface="Times New Roman"/>
                        </a:rPr>
                        <a:t>Mat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solidFill>
                            <a:srgbClr val="FF0000"/>
                          </a:solidFill>
                          <a:latin typeface="Arial"/>
                          <a:ea typeface="Times New Roman"/>
                        </a:rPr>
                        <a:t>Mat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solidFill>
                            <a:srgbClr val="FF0000"/>
                          </a:solidFill>
                          <a:latin typeface="Arial"/>
                          <a:ea typeface="Times New Roman"/>
                        </a:rPr>
                        <a:t>Mat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Tent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Tent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Mat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Tent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Tent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-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Tent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86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3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Tent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Tent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</a:rPr>
                        <a:t>Tent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solidFill>
                            <a:srgbClr val="FF0000"/>
                          </a:solidFill>
                          <a:latin typeface="Arial"/>
                          <a:ea typeface="Times New Roman"/>
                        </a:rPr>
                        <a:t>Mat 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solidFill>
                            <a:srgbClr val="FF0000"/>
                          </a:solidFill>
                          <a:latin typeface="Arial"/>
                          <a:ea typeface="Times New Roman"/>
                        </a:rPr>
                        <a:t>Mat 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-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solidFill>
                            <a:srgbClr val="FF0000"/>
                          </a:solidFill>
                          <a:latin typeface="Arial"/>
                          <a:ea typeface="Times New Roman"/>
                        </a:rPr>
                        <a:t>Mat 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-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-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-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86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4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</a:rPr>
                        <a:t>Hessian</a:t>
                      </a:r>
                      <a:endParaRPr lang="en-US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</a:rPr>
                        <a:t>Hessian</a:t>
                      </a:r>
                      <a:endParaRPr lang="en-US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</a:rPr>
                        <a:t>Hessian</a:t>
                      </a:r>
                      <a:endParaRPr lang="en-US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</a:rPr>
                        <a:t>Hessian</a:t>
                      </a:r>
                      <a:endParaRPr lang="en-US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</a:rPr>
                        <a:t>Hessian</a:t>
                      </a:r>
                      <a:endParaRPr lang="en-US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800">
                          <a:latin typeface="Arial"/>
                          <a:ea typeface="Times New Roman"/>
                        </a:rPr>
                        <a:t>-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800">
                          <a:latin typeface="Arial"/>
                          <a:ea typeface="Times New Roman"/>
                        </a:rPr>
                        <a:t>-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800">
                          <a:latin typeface="Arial"/>
                          <a:ea typeface="Times New Roman"/>
                        </a:rPr>
                        <a:t>-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-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-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86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5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dirty="0" err="1">
                          <a:latin typeface="Arial"/>
                          <a:ea typeface="Times New Roman"/>
                        </a:rPr>
                        <a:t>Buul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dirty="0" err="1">
                          <a:latin typeface="Arial"/>
                          <a:ea typeface="Times New Roman"/>
                        </a:rPr>
                        <a:t>Buul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Buul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dirty="0" err="1">
                          <a:latin typeface="Arial"/>
                          <a:ea typeface="Times New Roman"/>
                        </a:rPr>
                        <a:t>Buul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Buul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-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-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-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</a:rPr>
                        <a:t>-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32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</a:rPr>
                        <a:t>-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/>
        </p:nvGraphicFramePr>
        <p:xfrm>
          <a:off x="236904" y="282493"/>
          <a:ext cx="8670192" cy="6293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/>
        </p:nvGraphicFramePr>
        <p:xfrm>
          <a:off x="236904" y="282493"/>
          <a:ext cx="8670192" cy="6293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 noGrp="1"/>
          </p:cNvGraphicFramePr>
          <p:nvPr/>
        </p:nvGraphicFramePr>
        <p:xfrm>
          <a:off x="236904" y="282493"/>
          <a:ext cx="8670192" cy="6293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Advantages of CGI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Protection</a:t>
            </a:r>
          </a:p>
          <a:p>
            <a:r>
              <a:rPr lang="en-GB" dirty="0" smtClean="0"/>
              <a:t>Fire</a:t>
            </a:r>
          </a:p>
          <a:p>
            <a:r>
              <a:rPr lang="en-GB" dirty="0" smtClean="0"/>
              <a:t>Durability – 1.5 year </a:t>
            </a:r>
            <a:r>
              <a:rPr lang="en-GB" dirty="0" err="1" smtClean="0"/>
              <a:t>vs</a:t>
            </a:r>
            <a:r>
              <a:rPr lang="en-GB" dirty="0" smtClean="0"/>
              <a:t> up to 5 years</a:t>
            </a:r>
          </a:p>
          <a:p>
            <a:r>
              <a:rPr lang="en-GB" dirty="0" smtClean="0"/>
              <a:t>Time of implementation</a:t>
            </a:r>
          </a:p>
          <a:p>
            <a:r>
              <a:rPr lang="en-GB" dirty="0" smtClean="0"/>
              <a:t>Quality Assurance</a:t>
            </a:r>
          </a:p>
          <a:p>
            <a:r>
              <a:rPr lang="en-GB" dirty="0" smtClean="0"/>
              <a:t>Livelihoods 	– </a:t>
            </a:r>
            <a:r>
              <a:rPr lang="en-GB" sz="2400" dirty="0" smtClean="0"/>
              <a:t>Tent = $450, 9% in Somali Economy</a:t>
            </a:r>
          </a:p>
          <a:p>
            <a:pPr lvl="6">
              <a:buNone/>
            </a:pPr>
            <a:r>
              <a:rPr lang="en-GB" sz="2400" dirty="0" smtClean="0"/>
              <a:t>– </a:t>
            </a:r>
            <a:r>
              <a:rPr lang="en-GB" sz="2400" dirty="0" smtClean="0"/>
              <a:t>	CGI = $650, 50+% in Somali </a:t>
            </a:r>
          </a:p>
          <a:p>
            <a:pPr marL="361950" lvl="6" indent="-361950"/>
            <a:r>
              <a:rPr lang="en-GB" sz="3200" dirty="0" smtClean="0"/>
              <a:t>Insulation</a:t>
            </a:r>
          </a:p>
          <a:p>
            <a:pPr marL="361950" lvl="6" indent="-361950"/>
            <a:r>
              <a:rPr lang="en-GB" sz="3200" dirty="0" smtClean="0"/>
              <a:t>Durable Solution??</a:t>
            </a:r>
            <a:endParaRPr lang="en-GB" sz="3200" dirty="0"/>
          </a:p>
          <a:p>
            <a:pPr lvl="6">
              <a:buNone/>
            </a:pPr>
            <a:endParaRPr lang="en-GB" sz="2400" dirty="0" smtClean="0"/>
          </a:p>
          <a:p>
            <a:pPr lvl="6">
              <a:buNone/>
            </a:pPr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s" ma:contentTypeID="0x010100AA7AFC8FE433CD4B94E991D812AE17EB006A5F64AD73C17C40B226CE803FB50B8E" ma:contentTypeVersion="76" ma:contentTypeDescription="" ma:contentTypeScope="" ma:versionID="4aa31e9409b6768d1a408e1682ffeb1b">
  <xsd:schema xmlns:xsd="http://www.w3.org/2001/XMLSchema" xmlns:xs="http://www.w3.org/2001/XMLSchema" xmlns:p="http://schemas.microsoft.com/office/2006/metadata/properties" xmlns:ns1="http://schemas.microsoft.com/sharepoint/v3" xmlns:ns2="96664bca-06c0-4657-b6f9-0a997f5ff9b9" xmlns:ns3="c2760211-3e43-4ff7-a9ea-22e8b7d99117" xmlns:ns4="410da107-b4b9-4416-82f0-a17ea7b4313c" xmlns:ns5="44d82dea-fc32-4e1e-a3c6-c3136ef66f65" targetNamespace="http://schemas.microsoft.com/office/2006/metadata/properties" ma:root="true" ma:fieldsID="494c2a7506e25d3909977e1df0aa8c6f" ns1:_="" ns2:_="" ns3:_="" ns4:_="" ns5:_="">
    <xsd:import namespace="http://schemas.microsoft.com/sharepoint/v3"/>
    <xsd:import namespace="96664bca-06c0-4657-b6f9-0a997f5ff9b9"/>
    <xsd:import namespace="c2760211-3e43-4ff7-a9ea-22e8b7d99117"/>
    <xsd:import namespace="410da107-b4b9-4416-82f0-a17ea7b4313c"/>
    <xsd:import namespace="44d82dea-fc32-4e1e-a3c6-c3136ef66f65"/>
    <xsd:element name="properties">
      <xsd:complexType>
        <xsd:sequence>
          <xsd:element name="documentManagement">
            <xsd:complexType>
              <xsd:all>
                <xsd:element ref="ns2:Document_x0020_Description" minOccurs="0"/>
                <xsd:element ref="ns2:Report_x0020_Date" minOccurs="0"/>
                <xsd:element ref="ns2:Publishing_x0020_Agency1" minOccurs="0"/>
                <xsd:element ref="ns3:Is_x0020_Key_x0020_Document1" minOccurs="0"/>
                <xsd:element ref="ns2:Is_x0020_Reference_x0020_Doc" minOccurs="0"/>
                <xsd:element ref="ns2:Is_x0020_Cluster_x0020_Management_x003f_" minOccurs="0"/>
                <xsd:element ref="ns2:Inter_x0020_Cluster" minOccurs="0"/>
                <xsd:element ref="ns2:IM" minOccurs="0"/>
                <xsd:element ref="ns2:A_x002c_M_x0020_and_x0020_E" minOccurs="0"/>
                <xsd:element ref="ns2:Shelter_x0020_Planning" minOccurs="0"/>
                <xsd:element ref="ns2:Shelter_x0020_Technical" minOccurs="0"/>
                <xsd:element ref="ns2:Shelter_x0020_Programming" minOccurs="0"/>
                <xsd:element ref="ns2:NFI_x0020_Guidance" minOccurs="0"/>
                <xsd:element ref="ns2:Cross_x0020_Cutting" minOccurs="0"/>
                <xsd:element ref="ns2:Media_x0020_Comms" minOccurs="0"/>
                <xsd:element ref="ns2:Event_x0020_Day" minOccurs="0"/>
                <xsd:element ref="ns2:Event_x0020_Month" minOccurs="0"/>
                <xsd:element ref="ns2:Event_x0020_Year" minOccurs="0"/>
                <xsd:element ref="ns2:Websio_x0020_Document_x0020_Preview" minOccurs="0"/>
                <xsd:element ref="ns2:p4235251fcc1450fb6d384a4ad55daef" minOccurs="0"/>
                <xsd:element ref="ns2:g7e01d2410934a95afa409e0dbebe315" minOccurs="0"/>
                <xsd:element ref="ns2:fbbb2add3bda4432ae4dea6625736703" minOccurs="0"/>
                <xsd:element ref="ns3:CountryTaxHTField0" minOccurs="0"/>
                <xsd:element ref="ns2:mff2b4bb9c8044d88061963b2a68513a" minOccurs="0"/>
                <xsd:element ref="ns2:b1a5a839b88a4a15abdc90cae864525c" minOccurs="0"/>
                <xsd:element ref="ns2:TaxCatchAll" minOccurs="0"/>
                <xsd:element ref="ns3:Event_x0020_TypeTaxHTField0" minOccurs="0"/>
                <xsd:element ref="ns2:hd9d801fa33a4aa2b8220e3e5f4d4756" minOccurs="0"/>
                <xsd:element ref="ns3:Degree_x0020_Of_x0020_DisplacementTaxHTField0" minOccurs="0"/>
                <xsd:element ref="ns4:Current_x0020_Lead_x0020_AgencyTaxHTField0" minOccurs="0"/>
                <xsd:element ref="ns2:a83348d14d814196bcaad6bde9cb9d0c" minOccurs="0"/>
                <xsd:element ref="ns5:Damage_x0020_LocationTaxHTField0" minOccurs="0"/>
                <xsd:element ref="ns2:TaxKeywordTaxHTField" minOccurs="0"/>
                <xsd:element ref="ns3:Site_x0020_TypeTaxHTField0" minOccurs="0"/>
                <xsd:element ref="ns5:Status_x0020_Of_x0020_SiteTaxHTField0" minOccurs="0"/>
                <xsd:element ref="ns2:e7570bd437624e0480332ee2423de9d8" minOccurs="0"/>
                <xsd:element ref="ns2:p866212cea484a06bc999f7bb36c5e20" minOccurs="0"/>
                <xsd:element ref="ns2:p9d35d47f93d40ab99282662ef2417ca" minOccurs="0"/>
                <xsd:element ref="ns2:TaxCatchAllLabel" minOccurs="0"/>
                <xsd:element ref="ns3:RegionTaxHTField0" minOccurs="0"/>
                <xsd:element ref="ns2:ff39aabcbcfa4b29888983c5e6d736f9" minOccurs="0"/>
                <xsd:element ref="ns2:e6f2ccbddc7344129cbcce7800e6bf7e" minOccurs="0"/>
                <xsd:element ref="ns1:RoutingRuleDescription" minOccurs="0"/>
                <xsd:element ref="ns2:g2834a0a4b5b445382f80b4d1c20b873" minOccurs="0"/>
                <xsd:element ref="ns2:ied6aaf0461f439496f935d3461379e0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73" nillable="true" ma:displayName="Description" ma:hidden="true" ma:internalName="RoutingRuleDescription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664bca-06c0-4657-b6f9-0a997f5ff9b9" elementFormDefault="qualified">
    <xsd:import namespace="http://schemas.microsoft.com/office/2006/documentManagement/types"/>
    <xsd:import namespace="http://schemas.microsoft.com/office/infopath/2007/PartnerControls"/>
    <xsd:element name="Document_x0020_Description" ma:index="2" nillable="true" ma:displayName="Document Description" ma:internalName="Document_x0020_Description">
      <xsd:simpleType>
        <xsd:restriction base="dms:Note">
          <xsd:maxLength value="255"/>
        </xsd:restriction>
      </xsd:simpleType>
    </xsd:element>
    <xsd:element name="Report_x0020_Date" ma:index="3" nillable="true" ma:displayName="Report Date" ma:format="DateOnly" ma:internalName="Report_x0020_Date">
      <xsd:simpleType>
        <xsd:restriction base="dms:DateTime"/>
      </xsd:simpleType>
    </xsd:element>
    <xsd:element name="Publishing_x0020_Agency1" ma:index="4" nillable="true" ma:displayName="Publishing Agency" ma:internalName="Publishing_x0020_Agency1" ma:readOnly="false">
      <xsd:simpleType>
        <xsd:restriction base="dms:Text">
          <xsd:maxLength value="255"/>
        </xsd:restriction>
      </xsd:simpleType>
    </xsd:element>
    <xsd:element name="Is_x0020_Reference_x0020_Doc" ma:index="6" nillable="true" ma:displayName="Is Reference Doc?" ma:default="0" ma:internalName="Is_x0020_Reference_x0020_Doc">
      <xsd:simpleType>
        <xsd:restriction base="dms:Boolean"/>
      </xsd:simpleType>
    </xsd:element>
    <xsd:element name="Is_x0020_Cluster_x0020_Management_x003f_" ma:index="8" nillable="true" ma:displayName="Is Coordination?" ma:default="0" ma:internalName="Is_x0020_Cluster_x0020_Management_x003F_">
      <xsd:simpleType>
        <xsd:restriction base="dms:Boolean"/>
      </xsd:simpleType>
    </xsd:element>
    <xsd:element name="Inter_x0020_Cluster" ma:index="9" nillable="true" ma:displayName="Is Inter Cluster?" ma:default="0" ma:internalName="Inter_x0020_Cluster">
      <xsd:simpleType>
        <xsd:restriction base="dms:Boolean"/>
      </xsd:simpleType>
    </xsd:element>
    <xsd:element name="IM" ma:index="10" nillable="true" ma:displayName="Is IM?" ma:default="0" ma:internalName="IM">
      <xsd:simpleType>
        <xsd:restriction base="dms:Boolean"/>
      </xsd:simpleType>
    </xsd:element>
    <xsd:element name="A_x002c_M_x0020_and_x0020_E" ma:index="11" nillable="true" ma:displayName="Is A,M and E?" ma:default="0" ma:internalName="A_x002C_M_x0020_and_x0020_E">
      <xsd:simpleType>
        <xsd:restriction base="dms:Boolean"/>
      </xsd:simpleType>
    </xsd:element>
    <xsd:element name="Shelter_x0020_Planning" ma:index="12" nillable="true" ma:displayName="Is Shelter Planning?" ma:default="0" ma:internalName="Shelter_x0020_Planning">
      <xsd:simpleType>
        <xsd:restriction base="dms:Boolean"/>
      </xsd:simpleType>
    </xsd:element>
    <xsd:element name="Shelter_x0020_Technical" ma:index="13" nillable="true" ma:displayName="Is Shelter Specifications?" ma:default="0" ma:internalName="Shelter_x0020_Technical">
      <xsd:simpleType>
        <xsd:restriction base="dms:Boolean"/>
      </xsd:simpleType>
    </xsd:element>
    <xsd:element name="Shelter_x0020_Programming" ma:index="14" nillable="true" ma:displayName="Is Shelter Programming" ma:default="0" ma:internalName="Shelter_x0020_Programming">
      <xsd:simpleType>
        <xsd:restriction base="dms:Boolean"/>
      </xsd:simpleType>
    </xsd:element>
    <xsd:element name="NFI_x0020_Guidance" ma:index="15" nillable="true" ma:displayName="Is NFI Guidance?" ma:default="0" ma:internalName="NFI_x0020_Guidance">
      <xsd:simpleType>
        <xsd:restriction base="dms:Boolean"/>
      </xsd:simpleType>
    </xsd:element>
    <xsd:element name="Cross_x0020_Cutting" ma:index="16" nillable="true" ma:displayName="Is Cross Cutting?" ma:default="0" ma:internalName="Cross_x0020_Cutting">
      <xsd:simpleType>
        <xsd:restriction base="dms:Boolean"/>
      </xsd:simpleType>
    </xsd:element>
    <xsd:element name="Media_x0020_Comms" ma:index="17" nillable="true" ma:displayName="Is Communications?" ma:default="0" ma:internalName="Media_x0020_Comms">
      <xsd:simpleType>
        <xsd:restriction base="dms:Boolean"/>
      </xsd:simpleType>
    </xsd:element>
    <xsd:element name="Event_x0020_Day" ma:index="39" nillable="true" ma:displayName="Event Day" ma:decimals="0" ma:internalName="Event_x0020_Day" ma:readOnly="false" ma:percentage="FALSE">
      <xsd:simpleType>
        <xsd:restriction base="dms:Number"/>
      </xsd:simpleType>
    </xsd:element>
    <xsd:element name="Event_x0020_Month" ma:index="40" nillable="true" ma:displayName="Event Month" ma:internalName="Event_x0020_Month">
      <xsd:simpleType>
        <xsd:restriction base="dms:Text">
          <xsd:maxLength value="255"/>
        </xsd:restriction>
      </xsd:simpleType>
    </xsd:element>
    <xsd:element name="Event_x0020_Year" ma:index="41" nillable="true" ma:displayName="Event Year" ma:internalName="Event_x0020_Year">
      <xsd:simpleType>
        <xsd:restriction base="dms:Number"/>
      </xsd:simpleType>
    </xsd:element>
    <xsd:element name="Websio_x0020_Document_x0020_Preview" ma:index="43" nillable="true" ma:displayName="Websio Document Preview" ma:hidden="true" ma:internalName="Websio_x0020_Document_x0020_Preview">
      <xsd:simpleType>
        <xsd:restriction base="dms:Text"/>
      </xsd:simpleType>
    </xsd:element>
    <xsd:element name="p4235251fcc1450fb6d384a4ad55daef" ma:index="44" nillable="true" ma:taxonomy="true" ma:internalName="p4235251fcc1450fb6d384a4ad55daef" ma:taxonomyFieldName="AM_x0026_E" ma:displayName="AM&amp;E" ma:default="" ma:fieldId="{94235251-fcc1-450f-b6d3-84a4ad55daef}" ma:taxonomyMulti="true" ma:sspId="31bb8de2-2522-46a2-961a-21ec87b7ce6b" ma:termSetId="fc0942ea-7101-4cef-983d-3f0c29343c77" ma:anchorId="64078d6a-a8a4-4604-937a-604e2be1b1f3" ma:open="false" ma:isKeyword="false">
      <xsd:complexType>
        <xsd:sequence>
          <xsd:element ref="pc:Terms" minOccurs="0" maxOccurs="1"/>
        </xsd:sequence>
      </xsd:complexType>
    </xsd:element>
    <xsd:element name="g7e01d2410934a95afa409e0dbebe315" ma:index="45" nillable="true" ma:taxonomy="true" ma:internalName="g7e01d2410934a95afa409e0dbebe315" ma:taxonomyFieldName="Shelter_x0020_Programming1" ma:displayName="Shelter Programming" ma:default="" ma:fieldId="{07e01d24-1093-4a95-afa4-09e0dbebe315}" ma:taxonomyMulti="true" ma:sspId="31bb8de2-2522-46a2-961a-21ec87b7ce6b" ma:termSetId="fc0942ea-7101-4cef-983d-3f0c29343c77" ma:anchorId="6ffc187a-f185-482a-93e7-cea189b516b1" ma:open="false" ma:isKeyword="false">
      <xsd:complexType>
        <xsd:sequence>
          <xsd:element ref="pc:Terms" minOccurs="0" maxOccurs="1"/>
        </xsd:sequence>
      </xsd:complexType>
    </xsd:element>
    <xsd:element name="fbbb2add3bda4432ae4dea6625736703" ma:index="47" nillable="true" ma:taxonomy="true" ma:internalName="fbbb2add3bda4432ae4dea6625736703" ma:taxonomyFieldName="Shelter_x0020_Technical1" ma:displayName="Shelter Specifications" ma:default="" ma:fieldId="{fbbb2add-3bda-4432-ae4d-ea6625736703}" ma:taxonomyMulti="true" ma:sspId="31bb8de2-2522-46a2-961a-21ec87b7ce6b" ma:termSetId="fc0942ea-7101-4cef-983d-3f0c29343c77" ma:anchorId="f6aa237b-9a9e-4828-bc8f-7a5502b6ad3b" ma:open="false" ma:isKeyword="false">
      <xsd:complexType>
        <xsd:sequence>
          <xsd:element ref="pc:Terms" minOccurs="0" maxOccurs="1"/>
        </xsd:sequence>
      </xsd:complexType>
    </xsd:element>
    <xsd:element name="mff2b4bb9c8044d88061963b2a68513a" ma:index="49" nillable="true" ma:taxonomy="true" ma:internalName="mff2b4bb9c8044d88061963b2a68513a" ma:taxonomyFieldName="Cross_x0020_Cutting1" ma:displayName="Cross Cutting" ma:default="" ma:fieldId="{6ff2b4bb-9c80-44d8-8061-963b2a68513a}" ma:taxonomyMulti="true" ma:sspId="31bb8de2-2522-46a2-961a-21ec87b7ce6b" ma:termSetId="fc0942ea-7101-4cef-983d-3f0c29343c77" ma:anchorId="c9c5ac22-9574-4787-b9be-c380f5d93423" ma:open="false" ma:isKeyword="false">
      <xsd:complexType>
        <xsd:sequence>
          <xsd:element ref="pc:Terms" minOccurs="0" maxOccurs="1"/>
        </xsd:sequence>
      </xsd:complexType>
    </xsd:element>
    <xsd:element name="b1a5a839b88a4a15abdc90cae864525c" ma:index="50" ma:taxonomy="true" ma:internalName="b1a5a839b88a4a15abdc90cae864525c" ma:taxonomyFieldName="Document_x0020_Language" ma:displayName="Document Language" ma:default="115;#English|53eb1c9d-8416-419a-9260-1df8e70b86c2" ma:fieldId="{b1a5a839-b88a-4a15-abdc-90cae864525c}" ma:sspId="31bb8de2-2522-46a2-961a-21ec87b7ce6b" ma:termSetId="fc0942ea-7101-4cef-983d-3f0c29343c77" ma:anchorId="3f8ae703-20f8-43f3-a840-a904dae7223a" ma:open="false" ma:isKeyword="false">
      <xsd:complexType>
        <xsd:sequence>
          <xsd:element ref="pc:Terms" minOccurs="0" maxOccurs="1"/>
        </xsd:sequence>
      </xsd:complexType>
    </xsd:element>
    <xsd:element name="TaxCatchAll" ma:index="51" nillable="true" ma:displayName="Taxonomy Catch All Column" ma:description="" ma:hidden="true" ma:list="{3a036ed0-d222-47b6-8583-8ea0c1662976}" ma:internalName="TaxCatchAll" ma:showField="CatchAllData" ma:web="96664bca-06c0-4657-b6f9-0a997f5ff9b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hd9d801fa33a4aa2b8220e3e5f4d4756" ma:index="53" nillable="true" ma:taxonomy="true" ma:internalName="hd9d801fa33a4aa2b8220e3e5f4d4756" ma:taxonomyFieldName="InterCluster" ma:displayName="InterCluster" ma:default="" ma:fieldId="{1d9d801f-a33a-4aa2-b822-0e3e5f4d4756}" ma:taxonomyMulti="true" ma:sspId="31bb8de2-2522-46a2-961a-21ec87b7ce6b" ma:termSetId="fc0942ea-7101-4cef-983d-3f0c29343c77" ma:anchorId="470ba90d-466f-484c-b12a-234bc55ee74d" ma:open="false" ma:isKeyword="false">
      <xsd:complexType>
        <xsd:sequence>
          <xsd:element ref="pc:Terms" minOccurs="0" maxOccurs="1"/>
        </xsd:sequence>
      </xsd:complexType>
    </xsd:element>
    <xsd:element name="a83348d14d814196bcaad6bde9cb9d0c" ma:index="57" nillable="true" ma:taxonomy="true" ma:internalName="a83348d14d814196bcaad6bde9cb9d0c" ma:taxonomyFieldName="Management_x002F_Coordination" ma:displayName="Coordination" ma:readOnly="false" ma:default="" ma:fieldId="{a83348d1-4d81-4196-bcaa-d6bde9cb9d0c}" ma:taxonomyMulti="true" ma:sspId="31bb8de2-2522-46a2-961a-21ec87b7ce6b" ma:termSetId="fc0942ea-7101-4cef-983d-3f0c29343c77" ma:anchorId="e05f679b-4c94-4f3d-ae2a-25f1b2852231" ma:open="false" ma:isKeyword="false">
      <xsd:complexType>
        <xsd:sequence>
          <xsd:element ref="pc:Terms" minOccurs="0" maxOccurs="1"/>
        </xsd:sequence>
      </xsd:complexType>
    </xsd:element>
    <xsd:element name="TaxKeywordTaxHTField" ma:index="59" nillable="true" ma:taxonomy="true" ma:internalName="TaxKeywordTaxHTField" ma:taxonomyFieldName="TaxKeyword" ma:displayName="Other Keywords" ma:readOnly="false" ma:fieldId="{23f27201-bee3-471e-b2e7-b64fd8b7ca38}" ma:taxonomyMulti="true" ma:sspId="31bb8de2-2522-46a2-961a-21ec87b7ce6b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e7570bd437624e0480332ee2423de9d8" ma:index="62" nillable="true" ma:taxonomy="true" ma:internalName="e7570bd437624e0480332ee2423de9d8" ma:taxonomyFieldName="Information_x0020_Management" ma:displayName="Information Management" ma:default="" ma:fieldId="{e7570bd4-3762-4e04-8033-2ee2423de9d8}" ma:taxonomyMulti="true" ma:sspId="31bb8de2-2522-46a2-961a-21ec87b7ce6b" ma:termSetId="fc0942ea-7101-4cef-983d-3f0c29343c77" ma:anchorId="9a84bd8f-7ea1-4b49-af83-e1dff044a912" ma:open="false" ma:isKeyword="false">
      <xsd:complexType>
        <xsd:sequence>
          <xsd:element ref="pc:Terms" minOccurs="0" maxOccurs="1"/>
        </xsd:sequence>
      </xsd:complexType>
    </xsd:element>
    <xsd:element name="p866212cea484a06bc999f7bb36c5e20" ma:index="63" nillable="true" ma:taxonomy="true" ma:internalName="p866212cea484a06bc999f7bb36c5e20" ma:taxonomyFieldName="Miscellaneoud_x0020_Terms" ma:displayName="Miscellaneous Terms" ma:default="" ma:fieldId="{9866212c-ea48-4a06-bc99-9f7bb36c5e20}" ma:taxonomyMulti="true" ma:sspId="31bb8de2-2522-46a2-961a-21ec87b7ce6b" ma:termSetId="fc0942ea-7101-4cef-983d-3f0c29343c77" ma:anchorId="54a1997e-7057-4841-9f7a-089c4d2738e1" ma:open="false" ma:isKeyword="false">
      <xsd:complexType>
        <xsd:sequence>
          <xsd:element ref="pc:Terms" minOccurs="0" maxOccurs="1"/>
        </xsd:sequence>
      </xsd:complexType>
    </xsd:element>
    <xsd:element name="p9d35d47f93d40ab99282662ef2417ca" ma:index="65" nillable="true" ma:taxonomy="true" ma:internalName="p9d35d47f93d40ab99282662ef2417ca" ma:taxonomyFieldName="NFI_x0020_Guidance1" ma:displayName="NFI Guidance" ma:default="" ma:fieldId="{99d35d47-f93d-40ab-9928-2662ef2417ca}" ma:taxonomyMulti="true" ma:sspId="31bb8de2-2522-46a2-961a-21ec87b7ce6b" ma:termSetId="fc0942ea-7101-4cef-983d-3f0c29343c77" ma:anchorId="e2765451-e2db-4bc1-bb0f-bd12364b4471" ma:open="false" ma:isKeyword="false">
      <xsd:complexType>
        <xsd:sequence>
          <xsd:element ref="pc:Terms" minOccurs="0" maxOccurs="1"/>
        </xsd:sequence>
      </xsd:complexType>
    </xsd:element>
    <xsd:element name="TaxCatchAllLabel" ma:index="67" nillable="true" ma:displayName="Taxonomy Catch All Column1" ma:description="" ma:hidden="true" ma:list="{3a036ed0-d222-47b6-8583-8ea0c1662976}" ma:internalName="TaxCatchAllLabel" ma:readOnly="true" ma:showField="CatchAllDataLabel" ma:web="96664bca-06c0-4657-b6f9-0a997f5ff9b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ff39aabcbcfa4b29888983c5e6d736f9" ma:index="69" nillable="true" ma:taxonomy="true" ma:internalName="ff39aabcbcfa4b29888983c5e6d736f9" ma:taxonomyFieldName="Communications" ma:displayName="Communications" ma:readOnly="false" ma:default="" ma:fieldId="{ff39aabc-bcfa-4b29-8889-83c5e6d736f9}" ma:sspId="31bb8de2-2522-46a2-961a-21ec87b7ce6b" ma:termSetId="2f8f2b4b-d4e1-4fa6-a1ae-b4e143ba8fb0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e6f2ccbddc7344129cbcce7800e6bf7e" ma:index="72" nillable="true" ma:taxonomy="true" ma:internalName="e6f2ccbddc7344129cbcce7800e6bf7e" ma:taxonomyFieldName="Document_x0020_Category" ma:displayName="Document Category" ma:default="" ma:fieldId="{e6f2ccbd-dc73-4412-9cbc-ce7800e6bf7e}" ma:taxonomyMulti="true" ma:sspId="31bb8de2-2522-46a2-961a-21ec87b7ce6b" ma:termSetId="fc0942ea-7101-4cef-983d-3f0c29343c77" ma:anchorId="2f0acb8a-9894-40ab-bdeb-14b10062243e" ma:open="false" ma:isKeyword="false">
      <xsd:complexType>
        <xsd:sequence>
          <xsd:element ref="pc:Terms" minOccurs="0" maxOccurs="1"/>
        </xsd:sequence>
      </xsd:complexType>
    </xsd:element>
    <xsd:element name="g2834a0a4b5b445382f80b4d1c20b873" ma:index="74" nillable="true" ma:taxonomy="true" ma:internalName="g2834a0a4b5b445382f80b4d1c20b873" ma:taxonomyFieldName="Responses_x0020_sites" ma:displayName="Response site" ma:default="" ma:fieldId="{02834a0a-4b5b-4453-82f8-0b4d1c20b873}" ma:sspId="31bb8de2-2522-46a2-961a-21ec87b7ce6b" ma:termSetId="c88c7c60-b560-48ad-baaa-30f828e9201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ed6aaf0461f439496f935d3461379e0" ma:index="75" nillable="true" ma:taxonomy="true" ma:internalName="ied6aaf0461f439496f935d3461379e0" ma:taxonomyFieldName="Shelter_x0020_Planning1" ma:displayName="Shelter Planning" ma:default="" ma:fieldId="{2ed6aaf0-461f-4394-96f9-35d3461379e0}" ma:taxonomyMulti="true" ma:sspId="31bb8de2-2522-46a2-961a-21ec87b7ce6b" ma:termSetId="fc0942ea-7101-4cef-983d-3f0c29343c77" ma:anchorId="a9c87c9d-9d88-4522-b16d-9a64592835e3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760211-3e43-4ff7-a9ea-22e8b7d99117" elementFormDefault="qualified">
    <xsd:import namespace="http://schemas.microsoft.com/office/2006/documentManagement/types"/>
    <xsd:import namespace="http://schemas.microsoft.com/office/infopath/2007/PartnerControls"/>
    <xsd:element name="Is_x0020_Key_x0020_Document1" ma:index="5" nillable="true" ma:displayName="Is Key Document?" ma:default="0" ma:internalName="Is_x0020_Key_x0020_Document1">
      <xsd:simpleType>
        <xsd:restriction base="dms:Boolean"/>
      </xsd:simpleType>
    </xsd:element>
    <xsd:element name="CountryTaxHTField0" ma:index="48" nillable="true" ma:taxonomy="true" ma:internalName="CountryTaxHTField0" ma:taxonomyFieldName="Country" ma:displayName="Country" ma:default="" ma:fieldId="{942e2469-e9bf-41fa-8fad-a32765061e66}" ma:sspId="31bb8de2-2522-46a2-961a-21ec87b7ce6b" ma:termSetId="ad519c2a-14d0-4119-8cdc-b9a52bc5b30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vent_x0020_TypeTaxHTField0" ma:index="52" nillable="true" ma:taxonomy="true" ma:internalName="Event_x0020_TypeTaxHTField0" ma:taxonomyFieldName="Event_x0020_Type" ma:displayName="Event Type" ma:default="312;#Conflict|cd1719c2-e0d5-486c-9a70-d3abb04d6e72" ma:fieldId="{d2819105-16ee-476a-a49b-7913380fbc9d}" ma:taxonomyMulti="true" ma:sspId="31bb8de2-2522-46a2-961a-21ec87b7ce6b" ma:termSetId="0eaafbb5-4d8c-4c82-bb5b-501da8d1474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egree_x0020_Of_x0020_DisplacementTaxHTField0" ma:index="54" nillable="true" ma:taxonomy="true" ma:internalName="Degree_x0020_Of_x0020_DisplacementTaxHTField0" ma:taxonomyFieldName="Degree_x0020_Of_x0020_Displacement" ma:displayName="Degree Of Displacement" ma:default="" ma:fieldId="{8d36c8ee-9bdf-45f8-b12b-68c9c2a5dddc}" ma:sspId="31bb8de2-2522-46a2-961a-21ec87b7ce6b" ma:termSetId="0ecb1a3f-12f4-47b9-a783-88f4976f6dc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ite_x0020_TypeTaxHTField0" ma:index="60" nillable="true" ma:taxonomy="true" ma:internalName="Site_x0020_TypeTaxHTField0" ma:taxonomyFieldName="Site_x0020_Type" ma:displayName="Site Type" ma:default="" ma:fieldId="{ccd48824-457c-44cf-ba2d-889d91075ddc}" ma:sspId="31bb8de2-2522-46a2-961a-21ec87b7ce6b" ma:termSetId="e2abc14b-db18-48c1-8087-07344f87300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RegionTaxHTField0" ma:index="68" nillable="true" ma:taxonomy="true" ma:internalName="RegionTaxHTField0" ma:taxonomyFieldName="Region" ma:displayName="Region" ma:default="" ma:fieldId="{af22edad-9239-4d75-8f67-d09707ae69d6}" ma:sspId="31bb8de2-2522-46a2-961a-21ec87b7ce6b" ma:termSetId="71828aff-fb7f-4f7b-be9f-2eb2e6e3d758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0da107-b4b9-4416-82f0-a17ea7b4313c" elementFormDefault="qualified">
    <xsd:import namespace="http://schemas.microsoft.com/office/2006/documentManagement/types"/>
    <xsd:import namespace="http://schemas.microsoft.com/office/infopath/2007/PartnerControls"/>
    <xsd:element name="Current_x0020_Lead_x0020_AgencyTaxHTField0" ma:index="56" nillable="true" ma:taxonomy="true" ma:internalName="Current_x0020_Lead_x0020_AgencyTaxHTField0" ma:taxonomyFieldName="Current_x0020_Lead_x0020_Agency" ma:displayName="Emergency Lead Agency" ma:default="184;#UNHCR|b7c1c785-20d3-4ead-b532-031cae1f6f80" ma:fieldId="{2eba69d1-0ed3-4998-b497-06086d343192}" ma:sspId="31bb8de2-2522-46a2-961a-21ec87b7ce6b" ma:termSetId="4713f10a-82b4-4a3e-b646-90b814a0dee8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d82dea-fc32-4e1e-a3c6-c3136ef66f65" elementFormDefault="qualified">
    <xsd:import namespace="http://schemas.microsoft.com/office/2006/documentManagement/types"/>
    <xsd:import namespace="http://schemas.microsoft.com/office/infopath/2007/PartnerControls"/>
    <xsd:element name="Damage_x0020_LocationTaxHTField0" ma:index="58" nillable="true" ma:taxonomy="true" ma:internalName="Damage_x0020_LocationTaxHTField0" ma:taxonomyFieldName="Damage_x0020_Location" ma:displayName="Damage Location" ma:default="" ma:fieldId="{c46b9bb5-ec8d-4991-ac82-8192f2f89d75}" ma:taxonomyMulti="true" ma:sspId="31bb8de2-2522-46a2-961a-21ec87b7ce6b" ma:termSetId="a720a396-a0fa-4309-92b6-8330774ebe4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tatus_x0020_Of_x0020_SiteTaxHTField0" ma:index="61" nillable="true" ma:taxonomy="true" ma:internalName="Status_x0020_Of_x0020_SiteTaxHTField0" ma:taxonomyFieldName="Status_x0020_Of_x0020_Site" ma:displayName="Site Status" ma:default="15;#Active|319c008f-4e4c-46bc-95eb-65641b9bd58c" ma:fieldId="{3818a4dd-3292-4cd0-97d2-80aec5764792}" ma:sspId="31bb8de2-2522-46a2-961a-21ec87b7ce6b" ma:termSetId="6b025238-0067-4eb3-9e39-f0f2cf917781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6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ff2b4bb9c8044d88061963b2a68513a xmlns="96664bca-06c0-4657-b6f9-0a997f5ff9b9">
      <Terms xmlns="http://schemas.microsoft.com/office/infopath/2007/PartnerControls"/>
    </mff2b4bb9c8044d88061963b2a68513a>
    <Inter_x0020_Cluster xmlns="96664bca-06c0-4657-b6f9-0a997f5ff9b9">false</Inter_x0020_Cluster>
    <e7570bd437624e0480332ee2423de9d8 xmlns="96664bca-06c0-4657-b6f9-0a997f5ff9b9">
      <Terms xmlns="http://schemas.microsoft.com/office/infopath/2007/PartnerControls"/>
    </e7570bd437624e0480332ee2423de9d8>
    <Cross_x0020_Cutting xmlns="96664bca-06c0-4657-b6f9-0a997f5ff9b9">false</Cross_x0020_Cutting>
    <Is_x0020_Key_x0020_Document1 xmlns="c2760211-3e43-4ff7-a9ea-22e8b7d99117">false</Is_x0020_Key_x0020_Document1>
    <p4235251fcc1450fb6d384a4ad55daef xmlns="96664bca-06c0-4657-b6f9-0a997f5ff9b9">
      <Terms xmlns="http://schemas.microsoft.com/office/infopath/2007/PartnerControls"/>
    </p4235251fcc1450fb6d384a4ad55daef>
    <Site_x0020_TypeTaxHTField0 xmlns="c2760211-3e43-4ff7-a9ea-22e8b7d99117">
      <Terms xmlns="http://schemas.microsoft.com/office/infopath/2007/PartnerControls">
        <TermInfo xmlns="http://schemas.microsoft.com/office/infopath/2007/PartnerControls">
          <TermName xmlns="http://schemas.microsoft.com/office/infopath/2007/PartnerControls">Response</TermName>
          <TermId xmlns="http://schemas.microsoft.com/office/infopath/2007/PartnerControls">6bd9b9ba-7d2f-42c0-b763-fbe6e7a871e1</TermId>
        </TermInfo>
      </Terms>
    </Site_x0020_TypeTaxHTField0>
    <g7e01d2410934a95afa409e0dbebe315 xmlns="96664bca-06c0-4657-b6f9-0a997f5ff9b9">
      <Terms xmlns="http://schemas.microsoft.com/office/infopath/2007/PartnerControls"/>
    </g7e01d2410934a95afa409e0dbebe315>
    <hd9d801fa33a4aa2b8220e3e5f4d4756 xmlns="96664bca-06c0-4657-b6f9-0a997f5ff9b9">
      <Terms xmlns="http://schemas.microsoft.com/office/infopath/2007/PartnerControls"/>
    </hd9d801fa33a4aa2b8220e3e5f4d4756>
    <Event_x0020_Month xmlns="96664bca-06c0-4657-b6f9-0a997f5ff9b9" xsi:nil="true"/>
    <CountryTaxHTField0 xmlns="c2760211-3e43-4ff7-a9ea-22e8b7d99117">
      <Terms xmlns="http://schemas.microsoft.com/office/infopath/2007/PartnerControls">
        <TermInfo xmlns="http://schemas.microsoft.com/office/infopath/2007/PartnerControls">
          <TermName xmlns="http://schemas.microsoft.com/office/infopath/2007/PartnerControls">Somalia</TermName>
          <TermId xmlns="http://schemas.microsoft.com/office/infopath/2007/PartnerControls">8c659038-cd50-475e-b664-503d00fa494d</TermId>
        </TermInfo>
      </Terms>
    </CountryTaxHTField0>
    <Shelter_x0020_Technical xmlns="96664bca-06c0-4657-b6f9-0a997f5ff9b9">false</Shelter_x0020_Technical>
    <Degree_x0020_Of_x0020_DisplacementTaxHTField0 xmlns="c2760211-3e43-4ff7-a9ea-22e8b7d99117">
      <Terms xmlns="http://schemas.microsoft.com/office/infopath/2007/PartnerControls"/>
    </Degree_x0020_Of_x0020_DisplacementTaxHTField0>
    <Is_x0020_Cluster_x0020_Management_x003f_ xmlns="96664bca-06c0-4657-b6f9-0a997f5ff9b9">false</Is_x0020_Cluster_x0020_Management_x003f_>
    <IM xmlns="96664bca-06c0-4657-b6f9-0a997f5ff9b9">false</IM>
    <Event_x0020_Day xmlns="96664bca-06c0-4657-b6f9-0a997f5ff9b9" xsi:nil="true"/>
    <TaxKeywordTaxHTField xmlns="96664bca-06c0-4657-b6f9-0a997f5ff9b9">
      <Terms xmlns="http://schemas.microsoft.com/office/infopath/2007/PartnerControls"/>
    </TaxKeywordTaxHTField>
    <ied6aaf0461f439496f935d3461379e0 xmlns="96664bca-06c0-4657-b6f9-0a997f5ff9b9">
      <Terms xmlns="http://schemas.microsoft.com/office/infopath/2007/PartnerControls"/>
    </ied6aaf0461f439496f935d3461379e0>
    <Is_x0020_Reference_x0020_Doc xmlns="96664bca-06c0-4657-b6f9-0a997f5ff9b9">false</Is_x0020_Reference_x0020_Doc>
    <Event_x0020_Year xmlns="96664bca-06c0-4657-b6f9-0a997f5ff9b9">2011</Event_x0020_Year>
    <A_x002c_M_x0020_and_x0020_E xmlns="96664bca-06c0-4657-b6f9-0a997f5ff9b9">true</A_x002c_M_x0020_and_x0020_E>
    <Event_x0020_TypeTaxHTField0 xmlns="c2760211-3e43-4ff7-a9ea-22e8b7d99117">
      <Terms xmlns="http://schemas.microsoft.com/office/infopath/2007/PartnerControls">
        <TermInfo xmlns="http://schemas.microsoft.com/office/infopath/2007/PartnerControls">
          <TermName xmlns="http://schemas.microsoft.com/office/infopath/2007/PartnerControls">Conflict</TermName>
          <TermId xmlns="http://schemas.microsoft.com/office/infopath/2007/PartnerControls">cd1719c2-e0d5-486c-9a70-d3abb04d6e72</TermId>
        </TermInfo>
      </Terms>
    </Event_x0020_TypeTaxHTField0>
    <ff39aabcbcfa4b29888983c5e6d736f9 xmlns="96664bca-06c0-4657-b6f9-0a997f5ff9b9">
      <Terms xmlns="http://schemas.microsoft.com/office/infopath/2007/PartnerControls"/>
    </ff39aabcbcfa4b29888983c5e6d736f9>
    <e6f2ccbddc7344129cbcce7800e6bf7e xmlns="96664bca-06c0-4657-b6f9-0a997f5ff9b9">
      <Terms xmlns="http://schemas.microsoft.com/office/infopath/2007/PartnerControls">
        <TermInfo xmlns="http://schemas.microsoft.com/office/infopath/2007/PartnerControls">
          <TermName xmlns="http://schemas.microsoft.com/office/infopath/2007/PartnerControls">A,M and E</TermName>
          <TermId xmlns="http://schemas.microsoft.com/office/infopath/2007/PartnerControls">b8b0d387-e644-4ae0-80d8-8f0aa82db39e</TermId>
        </TermInfo>
      </Terms>
    </e6f2ccbddc7344129cbcce7800e6bf7e>
    <g2834a0a4b5b445382f80b4d1c20b873 xmlns="96664bca-06c0-4657-b6f9-0a997f5ff9b9">
      <Terms xmlns="http://schemas.microsoft.com/office/infopath/2007/PartnerControls">
        <TermInfo xmlns="http://schemas.microsoft.com/office/infopath/2007/PartnerControls">
          <TermName xmlns="http://schemas.microsoft.com/office/infopath/2007/PartnerControls">Somalia</TermName>
          <TermId xmlns="http://schemas.microsoft.com/office/infopath/2007/PartnerControls">8c659038-cd50-475e-b664-503d00fa494d</TermId>
        </TermInfo>
      </Terms>
    </g2834a0a4b5b445382f80b4d1c20b873>
    <Document_x0020_Description xmlns="96664bca-06c0-4657-b6f9-0a997f5ff9b9">&lt;div class="ExternalClass10A8DFA0077F4FCF8C16E57FAC7D5270"&gt;Differences on temperature as a result of the assessment in Puntland&lt;br /&gt;
&lt;/div&gt;</Document_x0020_Description>
    <Websio_x0020_Document_x0020_Preview xmlns="96664bca-06c0-4657-b6f9-0a997f5ff9b9">/Africa/Somalia/_layouts/WebsioPreviewField/preview.aspx?ID=eb85712d-965c-4244-946b-82a72e216d68&amp;WebID=8aece5fa-0af3-49d1-87d1-2709b6be378f&amp;SiteID=0e29c24b-3e6a-4c7c-8cc1-69b27805b55c</Websio_x0020_Document_x0020_Preview>
    <b1a5a839b88a4a15abdc90cae864525c xmlns="96664bca-06c0-4657-b6f9-0a997f5ff9b9">
      <Terms xmlns="http://schemas.microsoft.com/office/infopath/2007/PartnerControls">
        <TermInfo xmlns="http://schemas.microsoft.com/office/infopath/2007/PartnerControls">
          <TermName xmlns="http://schemas.microsoft.com/office/infopath/2007/PartnerControls">English</TermName>
          <TermId xmlns="http://schemas.microsoft.com/office/infopath/2007/PartnerControls">53eb1c9d-8416-419a-9260-1df8e70b86c2</TermId>
        </TermInfo>
      </Terms>
    </b1a5a839b88a4a15abdc90cae864525c>
    <p866212cea484a06bc999f7bb36c5e20 xmlns="96664bca-06c0-4657-b6f9-0a997f5ff9b9">
      <Terms xmlns="http://schemas.microsoft.com/office/infopath/2007/PartnerControls"/>
    </p866212cea484a06bc999f7bb36c5e20>
    <RoutingRuleDescription xmlns="http://schemas.microsoft.com/sharepoint/v3" xsi:nil="true"/>
    <Publishing_x0020_Agency1 xmlns="96664bca-06c0-4657-b6f9-0a997f5ff9b9" xsi:nil="true"/>
    <fbbb2add3bda4432ae4dea6625736703 xmlns="96664bca-06c0-4657-b6f9-0a997f5ff9b9">
      <Terms xmlns="http://schemas.microsoft.com/office/infopath/2007/PartnerControls"/>
    </fbbb2add3bda4432ae4dea6625736703>
    <TaxCatchAll xmlns="96664bca-06c0-4657-b6f9-0a997f5ff9b9">
      <Value>247</Value>
      <Value>15</Value>
      <Value>184</Value>
      <Value>312</Value>
      <Value>11</Value>
      <Value>307</Value>
      <Value>260</Value>
      <Value>2</Value>
      <Value>115</Value>
    </TaxCatchAll>
    <Shelter_x0020_Programming xmlns="96664bca-06c0-4657-b6f9-0a997f5ff9b9">false</Shelter_x0020_Programming>
    <Status_x0020_Of_x0020_SiteTaxHTField0 xmlns="44d82dea-fc32-4e1e-a3c6-c3136ef66f65">
      <Terms xmlns="http://schemas.microsoft.com/office/infopath/2007/PartnerControls">
        <TermInfo xmlns="http://schemas.microsoft.com/office/infopath/2007/PartnerControls">
          <TermName xmlns="http://schemas.microsoft.com/office/infopath/2007/PartnerControls">Active</TermName>
          <TermId xmlns="http://schemas.microsoft.com/office/infopath/2007/PartnerControls">319c008f-4e4c-46bc-95eb-65641b9bd58c</TermId>
        </TermInfo>
      </Terms>
    </Status_x0020_Of_x0020_SiteTaxHTField0>
    <Shelter_x0020_Planning xmlns="96664bca-06c0-4657-b6f9-0a997f5ff9b9">false</Shelter_x0020_Planning>
    <Media_x0020_Comms xmlns="96664bca-06c0-4657-b6f9-0a997f5ff9b9">false</Media_x0020_Comms>
    <a83348d14d814196bcaad6bde9cb9d0c xmlns="96664bca-06c0-4657-b6f9-0a997f5ff9b9">
      <Terms xmlns="http://schemas.microsoft.com/office/infopath/2007/PartnerControls"/>
    </a83348d14d814196bcaad6bde9cb9d0c>
    <RegionTaxHTField0 xmlns="c2760211-3e43-4ff7-a9ea-22e8b7d99117">
      <Terms xmlns="http://schemas.microsoft.com/office/infopath/2007/PartnerControls">
        <TermInfo xmlns="http://schemas.microsoft.com/office/infopath/2007/PartnerControls">
          <TermName xmlns="http://schemas.microsoft.com/office/infopath/2007/PartnerControls">Africa</TermName>
          <TermId xmlns="http://schemas.microsoft.com/office/infopath/2007/PartnerControls">1ba9746a-aff3-417e-bf2e-9c31ce63ea2f</TermId>
        </TermInfo>
      </Terms>
    </RegionTaxHTField0>
    <Damage_x0020_LocationTaxHTField0 xmlns="44d82dea-fc32-4e1e-a3c6-c3136ef66f65">
      <Terms xmlns="http://schemas.microsoft.com/office/infopath/2007/PartnerControls"/>
    </Damage_x0020_LocationTaxHTField0>
    <NFI_x0020_Guidance xmlns="96664bca-06c0-4657-b6f9-0a997f5ff9b9">false</NFI_x0020_Guidance>
    <p9d35d47f93d40ab99282662ef2417ca xmlns="96664bca-06c0-4657-b6f9-0a997f5ff9b9">
      <Terms xmlns="http://schemas.microsoft.com/office/infopath/2007/PartnerControls"/>
    </p9d35d47f93d40ab99282662ef2417ca>
    <Report_x0020_Date xmlns="96664bca-06c0-4657-b6f9-0a997f5ff9b9" xsi:nil="true"/>
    <Current_x0020_Lead_x0020_AgencyTaxHTField0 xmlns="410da107-b4b9-4416-82f0-a17ea7b4313c">
      <Terms xmlns="http://schemas.microsoft.com/office/infopath/2007/PartnerControls">
        <TermInfo xmlns="http://schemas.microsoft.com/office/infopath/2007/PartnerControls">
          <TermName xmlns="http://schemas.microsoft.com/office/infopath/2007/PartnerControls">UNHCR</TermName>
          <TermId xmlns="http://schemas.microsoft.com/office/infopath/2007/PartnerControls">b7c1c785-20d3-4ead-b532-031cae1f6f80</TermId>
        </TermInfo>
      </Terms>
    </Current_x0020_Lead_x0020_AgencyTaxHTField0>
  </documentManagement>
</p:properties>
</file>

<file path=customXml/itemProps1.xml><?xml version="1.0" encoding="utf-8"?>
<ds:datastoreItem xmlns:ds="http://schemas.openxmlformats.org/officeDocument/2006/customXml" ds:itemID="{E5B8AA00-56BD-4C02-BFEF-D494A565552B}"/>
</file>

<file path=customXml/itemProps2.xml><?xml version="1.0" encoding="utf-8"?>
<ds:datastoreItem xmlns:ds="http://schemas.openxmlformats.org/officeDocument/2006/customXml" ds:itemID="{9EC3A722-47F9-4B6E-84D1-62B627F715CE}"/>
</file>

<file path=customXml/itemProps3.xml><?xml version="1.0" encoding="utf-8"?>
<ds:datastoreItem xmlns:ds="http://schemas.openxmlformats.org/officeDocument/2006/customXml" ds:itemID="{179685FE-F0D1-4974-B18C-ED34B7264F5F}"/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264</Words>
  <Application>Microsoft Office PowerPoint</Application>
  <PresentationFormat>On-screen Show (4:3)</PresentationFormat>
  <Paragraphs>144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Purpose of the Assessment</vt:lpstr>
      <vt:lpstr>Slide 2</vt:lpstr>
      <vt:lpstr>Slide 3</vt:lpstr>
      <vt:lpstr>Slide 4</vt:lpstr>
      <vt:lpstr>Slide 5</vt:lpstr>
      <vt:lpstr>Slide 6</vt:lpstr>
      <vt:lpstr>Slide 7</vt:lpstr>
      <vt:lpstr>Advantages of CGI</vt:lpstr>
    </vt:vector>
  </TitlesOfParts>
  <Company>UNHCR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Temperature presentation</dc:title>
  <dc:creator>Distinguished User</dc:creator>
  <cp:keywords/>
  <cp:lastModifiedBy>Distinguished User</cp:lastModifiedBy>
  <cp:revision>16</cp:revision>
  <dcterms:created xsi:type="dcterms:W3CDTF">2011-04-27T05:09:27Z</dcterms:created>
  <dcterms:modified xsi:type="dcterms:W3CDTF">2011-04-27T07:43:19Z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0x010100AA7AFC8FE433CD4B94E991D812AE17EB006A5F64AD73C17C40B226CE803FB50B8E</vt:lpwstr>
  </property>
  <property fmtid="{D5CDD505-2E9C-101B-9397-08002B2CF9AE}" pid="3" name="TaxKeyword">
    <vt:lpwstr/>
  </property>
  <property fmtid="{D5CDD505-2E9C-101B-9397-08002B2CF9AE}" pid="4" name="Site Type">
    <vt:lpwstr>11;#Response|6bd9b9ba-7d2f-42c0-b763-fbe6e7a871e1</vt:lpwstr>
  </property>
  <property fmtid="{D5CDD505-2E9C-101B-9397-08002B2CF9AE}" pid="5" name="Region">
    <vt:lpwstr>2;#Africa|1ba9746a-aff3-417e-bf2e-9c31ce63ea2f</vt:lpwstr>
  </property>
  <property fmtid="{D5CDD505-2E9C-101B-9397-08002B2CF9AE}" pid="6" name="Document Language">
    <vt:lpwstr>115;#English|53eb1c9d-8416-419a-9260-1df8e70b86c2</vt:lpwstr>
  </property>
  <property fmtid="{D5CDD505-2E9C-101B-9397-08002B2CF9AE}" pid="7" name="Document Category">
    <vt:lpwstr>247;#A,M and E|b8b0d387-e644-4ae0-80d8-8f0aa82db39e</vt:lpwstr>
  </property>
  <property fmtid="{D5CDD505-2E9C-101B-9397-08002B2CF9AE}" pid="8" name="Shelter Programming1">
    <vt:lpwstr/>
  </property>
  <property fmtid="{D5CDD505-2E9C-101B-9397-08002B2CF9AE}" pid="9" name="Miscellaneoud Terms">
    <vt:lpwstr/>
  </property>
  <property fmtid="{D5CDD505-2E9C-101B-9397-08002B2CF9AE}" pid="10" name="Information Management">
    <vt:lpwstr/>
  </property>
  <property fmtid="{D5CDD505-2E9C-101B-9397-08002B2CF9AE}" pid="11" name="NFI Guidance1">
    <vt:lpwstr/>
  </property>
  <property fmtid="{D5CDD505-2E9C-101B-9397-08002B2CF9AE}" pid="13" name="Responses sites">
    <vt:lpwstr>307;#Somalia|8c659038-cd50-475e-b664-503d00fa494d</vt:lpwstr>
  </property>
  <property fmtid="{D5CDD505-2E9C-101B-9397-08002B2CF9AE}" pid="14" name="Country">
    <vt:lpwstr>260;#Somalia|8c659038-cd50-475e-b664-503d00fa494d</vt:lpwstr>
  </property>
  <property fmtid="{D5CDD505-2E9C-101B-9397-08002B2CF9AE}" pid="15" name="Damage Location">
    <vt:lpwstr/>
  </property>
  <property fmtid="{D5CDD505-2E9C-101B-9397-08002B2CF9AE}" pid="17" name="InterCluster">
    <vt:lpwstr/>
  </property>
  <property fmtid="{D5CDD505-2E9C-101B-9397-08002B2CF9AE}" pid="18" name="Management/Coordination">
    <vt:lpwstr/>
  </property>
  <property fmtid="{D5CDD505-2E9C-101B-9397-08002B2CF9AE}" pid="19" name="Current Lead Agency">
    <vt:lpwstr>184;#UNHCR|b7c1c785-20d3-4ead-b532-031cae1f6f80</vt:lpwstr>
  </property>
  <property fmtid="{D5CDD505-2E9C-101B-9397-08002B2CF9AE}" pid="20" name="Cross Cutting1">
    <vt:lpwstr/>
  </property>
  <property fmtid="{D5CDD505-2E9C-101B-9397-08002B2CF9AE}" pid="21" name="Status Of Site">
    <vt:lpwstr>15;#Active|319c008f-4e4c-46bc-95eb-65641b9bd58c</vt:lpwstr>
  </property>
  <property fmtid="{D5CDD505-2E9C-101B-9397-08002B2CF9AE}" pid="22" name="AM&amp;E">
    <vt:lpwstr/>
  </property>
  <property fmtid="{D5CDD505-2E9C-101B-9397-08002B2CF9AE}" pid="23" name="Shelter Technical1">
    <vt:lpwstr/>
  </property>
  <property fmtid="{D5CDD505-2E9C-101B-9397-08002B2CF9AE}" pid="24" name="Shelter Planning1">
    <vt:lpwstr/>
  </property>
  <property fmtid="{D5CDD505-2E9C-101B-9397-08002B2CF9AE}" pid="25" name="Event Type">
    <vt:lpwstr>312;#Conflict|cd1719c2-e0d5-486c-9a70-d3abb04d6e72</vt:lpwstr>
  </property>
</Properties>
</file>